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5c3783dc6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5c3783dc6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5c3783dc6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5c3783dc6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5c3783dc6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5c3783dc6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5ee6762b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5ee6762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5ee6762b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5ee6762b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5ee6762b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5ee6762b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5ee6762b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5ee6762b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iznSkY-4vfI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ЗНАЧАЈ БИЉАКА ЗА ЧОВЕКА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 sz="1300">
                <a:solidFill>
                  <a:srgbClr val="FF0000"/>
                </a:solidFill>
              </a:rPr>
              <a:t>УПОЗНАВАЊЕ СВРХЕ ГАЈЕЊА БИЉАКА И КОРИСТИ КОЈЕ ЧОВЕК ИМА ОД ЊИХ</a:t>
            </a:r>
            <a:endParaRPr sz="1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A64D79"/>
                </a:solidFill>
              </a:rPr>
              <a:t>БИЉКЕ ЧОВЕК КОРИСТИ У ИСХРАНИ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2727625" y="1990725"/>
            <a:ext cx="3281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700"/>
              <a:t>              </a:t>
            </a:r>
            <a:r>
              <a:rPr b="1" lang="sr" sz="1700">
                <a:solidFill>
                  <a:srgbClr val="A64D79"/>
                </a:solidFill>
              </a:rPr>
              <a:t>  </a:t>
            </a:r>
            <a:r>
              <a:rPr b="1" lang="sr" sz="1700">
                <a:solidFill>
                  <a:srgbClr val="A64D79"/>
                </a:solidFill>
              </a:rPr>
              <a:t>ПОВРЋЕ</a:t>
            </a:r>
            <a:endParaRPr b="1" sz="17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A64D79"/>
                </a:solidFill>
              </a:rPr>
              <a:t>-САЛАТА                             -БОРАНИЈА</a:t>
            </a:r>
            <a:r>
              <a:rPr b="1" lang="sr">
                <a:solidFill>
                  <a:srgbClr val="A64D79"/>
                </a:solidFill>
              </a:rPr>
              <a:t>                    </a:t>
            </a:r>
            <a:endParaRPr b="1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A64D79"/>
                </a:solidFill>
              </a:rPr>
              <a:t>-КРОМПИР                        -БРОКОЛИ</a:t>
            </a:r>
            <a:endParaRPr b="1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A64D79"/>
                </a:solidFill>
              </a:rPr>
              <a:t>- ПАРАДАЈЗ                       -РОТКВИЦЕ</a:t>
            </a:r>
            <a:endParaRPr b="1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A64D79"/>
                </a:solidFill>
              </a:rPr>
              <a:t>-ПАПРИКА                         - КУПУС</a:t>
            </a:r>
            <a:endParaRPr b="1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sr">
                <a:solidFill>
                  <a:srgbClr val="A64D79"/>
                </a:solidFill>
              </a:rPr>
              <a:t>-ГРАШАК                           -ШАНГАРЕПА</a:t>
            </a:r>
            <a:endParaRPr b="1">
              <a:solidFill>
                <a:srgbClr val="A64D79"/>
              </a:solidFill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725" y="2571750"/>
            <a:ext cx="1868577" cy="16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225" y="2083348"/>
            <a:ext cx="1836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>
                <a:solidFill>
                  <a:srgbClr val="6AA84F"/>
                </a:solidFill>
              </a:rPr>
              <a:t>БИЉКЕ ЧОВЕК КОРИСТИ У ИСХРАНИ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2571750" y="1990725"/>
            <a:ext cx="34116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600"/>
              <a:t>                       </a:t>
            </a:r>
            <a:r>
              <a:rPr b="1" lang="sr" sz="1600">
                <a:solidFill>
                  <a:srgbClr val="CC4125"/>
                </a:solidFill>
              </a:rPr>
              <a:t>   </a:t>
            </a:r>
            <a:r>
              <a:rPr b="1" lang="sr" sz="1600">
                <a:solidFill>
                  <a:srgbClr val="38761D"/>
                </a:solidFill>
              </a:rPr>
              <a:t> </a:t>
            </a:r>
            <a:r>
              <a:rPr b="1" lang="sr" sz="1600">
                <a:solidFill>
                  <a:srgbClr val="38761D"/>
                </a:solidFill>
              </a:rPr>
              <a:t>ВОЋЕ</a:t>
            </a:r>
            <a:endParaRPr b="1" sz="1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600">
                <a:solidFill>
                  <a:srgbClr val="38761D"/>
                </a:solidFill>
              </a:rPr>
              <a:t>-ЈАБУКА                          -ТРЕШЊА</a:t>
            </a:r>
            <a:endParaRPr b="1" sz="1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600">
                <a:solidFill>
                  <a:srgbClr val="38761D"/>
                </a:solidFill>
              </a:rPr>
              <a:t>-КРУШКА                       -КАЈСИЈА</a:t>
            </a:r>
            <a:endParaRPr b="1" sz="1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 sz="1600">
                <a:solidFill>
                  <a:srgbClr val="38761D"/>
                </a:solidFill>
              </a:rPr>
              <a:t>-ШЉИВА                       -МАЛИНА </a:t>
            </a:r>
            <a:endParaRPr b="1" sz="1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sr" sz="1600">
                <a:solidFill>
                  <a:srgbClr val="38761D"/>
                </a:solidFill>
              </a:rPr>
              <a:t>-БРЕСКВА                      -ВИШЊА</a:t>
            </a:r>
            <a:endParaRPr b="1" sz="1600">
              <a:solidFill>
                <a:srgbClr val="38761D"/>
              </a:solidFill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750" y="2349849"/>
            <a:ext cx="2326425" cy="17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125" y="2027546"/>
            <a:ext cx="1550400" cy="206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БИЉКАМА СЕ ХРАНЕ ЖИВОТИЊЕ</a:t>
            </a:r>
            <a:endParaRPr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3277875" y="1990725"/>
            <a:ext cx="50469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-ДЕТЕЛИНА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r"/>
              <a:t>-КУКУРУЗ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r"/>
              <a:t>-СУНЦОКРЕТ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801" y="2008324"/>
            <a:ext cx="3219750" cy="21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00" y="1847475"/>
            <a:ext cx="1272794" cy="95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8525" y="3065000"/>
            <a:ext cx="1671299" cy="125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                         </a:t>
            </a:r>
            <a:r>
              <a:rPr b="1" lang="sr">
                <a:solidFill>
                  <a:srgbClr val="1155CC"/>
                </a:solidFill>
              </a:rPr>
              <a:t>КУВАМО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60" name="Google Shape;160;p17"/>
          <p:cNvSpPr txBox="1"/>
          <p:nvPr>
            <p:ph idx="4294967295" type="body"/>
          </p:nvPr>
        </p:nvSpPr>
        <p:spPr>
          <a:xfrm>
            <a:off x="723675" y="1990725"/>
            <a:ext cx="7601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/>
              <a:t>Напиши састав.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900" y="1954850"/>
            <a:ext cx="3474375" cy="28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9375" y="2049263"/>
            <a:ext cx="1648025" cy="233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                                 </a:t>
            </a:r>
            <a:r>
              <a:rPr b="1" lang="sr">
                <a:solidFill>
                  <a:srgbClr val="FF00FF"/>
                </a:solidFill>
              </a:rPr>
              <a:t>ВОЋЕ </a:t>
            </a:r>
            <a:endParaRPr b="1">
              <a:solidFill>
                <a:srgbClr val="FF00FF"/>
              </a:solidFill>
            </a:endParaRPr>
          </a:p>
        </p:txBody>
      </p:sp>
      <p:sp>
        <p:nvSpPr>
          <p:cNvPr id="168" name="Google Shape;168;p18"/>
          <p:cNvSpPr txBox="1"/>
          <p:nvPr>
            <p:ph idx="4294967295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sr"/>
              <a:t>Зашто једемо воће? Напиши.</a:t>
            </a:r>
            <a:endParaRPr b="1"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125" y="2048837"/>
            <a:ext cx="2150875" cy="233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1749" y="2128425"/>
            <a:ext cx="1536099" cy="217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800">
                <a:solidFill>
                  <a:schemeClr val="accent1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Ако желиш мишиће-Љубивоје Ршумовић</a:t>
            </a:r>
            <a:endParaRPr b="1" sz="1800">
              <a:solidFill>
                <a:schemeClr val="accent1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819150" y="1634675"/>
            <a:ext cx="6928500" cy="28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850">
                <a:solidFill>
                  <a:srgbClr val="38761D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Ако желиш мишиће к’о гвожђе                                          једи бело и црно грожђе.</a:t>
            </a:r>
            <a:endParaRPr b="1" sz="850">
              <a:solidFill>
                <a:srgbClr val="38761D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sr" sz="850">
                <a:solidFill>
                  <a:srgbClr val="38761D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Ако снагу збиља мушку                                                         онда не смеш заобићи крушку.</a:t>
            </a:r>
            <a:endParaRPr b="1" sz="850">
              <a:solidFill>
                <a:srgbClr val="38761D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sr" sz="850">
                <a:solidFill>
                  <a:srgbClr val="38761D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Ако желиш на све бити имун                                              једи ил’ исцеди жути лимун.</a:t>
            </a:r>
            <a:endParaRPr b="1" sz="850">
              <a:solidFill>
                <a:srgbClr val="38761D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sr" sz="850">
                <a:solidFill>
                  <a:srgbClr val="38761D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Ако желиш руке као канџе                                                  просто гутај свеже поморанџе.</a:t>
            </a:r>
            <a:endParaRPr b="1" sz="850">
              <a:solidFill>
                <a:srgbClr val="38761D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sr" sz="800">
                <a:solidFill>
                  <a:srgbClr val="38761D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Ако желиш вештине са стране                                                 окоми се на криве банане.</a:t>
            </a:r>
            <a:endParaRPr b="1" sz="800">
              <a:solidFill>
                <a:srgbClr val="38761D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sr" sz="800">
                <a:solidFill>
                  <a:srgbClr val="38761D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Ако желиш да изгледаш бешње                                              свакодневно упражњавај трешње.</a:t>
            </a:r>
            <a:endParaRPr b="1" sz="800">
              <a:solidFill>
                <a:srgbClr val="38761D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sr" sz="800">
                <a:solidFill>
                  <a:srgbClr val="38761D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Ако желиш бити бистре главе                                                  бери оне јагоде из траве.</a:t>
            </a:r>
            <a:endParaRPr b="1" sz="800">
              <a:solidFill>
                <a:srgbClr val="38761D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38761D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550" y="1061250"/>
            <a:ext cx="1952976" cy="28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FF0000"/>
                </a:solidFill>
              </a:rPr>
              <a:t>ПОВРЋЕ</a:t>
            </a:r>
            <a:r>
              <a:rPr lang="sr"/>
              <a:t> </a:t>
            </a:r>
            <a:r>
              <a:rPr b="1" lang="sr">
                <a:solidFill>
                  <a:srgbClr val="0000FF"/>
                </a:solidFill>
              </a:rPr>
              <a:t>И</a:t>
            </a:r>
            <a:r>
              <a:rPr lang="sr"/>
              <a:t> </a:t>
            </a:r>
            <a:r>
              <a:rPr b="1" lang="sr">
                <a:solidFill>
                  <a:srgbClr val="9900FF"/>
                </a:solidFill>
              </a:rPr>
              <a:t>ВОЋЕ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83" name="Google Shape;183;p20"/>
          <p:cNvSpPr txBox="1"/>
          <p:nvPr>
            <p:ph idx="4294967295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38761D"/>
                </a:solidFill>
              </a:rPr>
              <a:t>                                              </a:t>
            </a:r>
            <a:r>
              <a:rPr b="1" lang="sr">
                <a:solidFill>
                  <a:srgbClr val="38761D"/>
                </a:solidFill>
              </a:rPr>
              <a:t>НАУЧИМО ПЕСМУ.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38761D"/>
                </a:solidFill>
              </a:rPr>
              <a:t>МОРАВКА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descr="decije pesme Povrće i voće&#10;&#10;Šljive, jabuke i maline, višnje, kruške, joj miline,&#10;trešnje su nam tako slatke, ribizle nam tako glatke,&#10;mandarine i banane, zimi da se tamane,&#10;svaka mora da se jede, i male i velike.&#10;&#10;Povrće i voće mi sad jedemo,&#10;obožavamo supe i sok pijemo!&#10;&#10;Šargarepa, šapanać i salata, paradajz u sred leta,&#10;Lepo, zdravo i miriše, sunce greje, bašta diše,&#10;Krompiriće i krastavce, moraš skroz oguliti,&#10;svako voli brokoli, jer on dar je prirodni!&#10;&#10;Povrće i voće mi sad jedemo,&#10;obožavamo supe i sok pijemo!" id="184" name="Google Shape;184;p20" title="Povrće i voće - decije pesm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150" y="1990725"/>
            <a:ext cx="3264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