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60" r:id="rId6"/>
    <p:sldId id="259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8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12D0-97E2-42B3-B59B-FD8EC24D409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27C7C-7333-4B3C-98BA-AEEEFA9593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12D0-97E2-42B3-B59B-FD8EC24D409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27C7C-7333-4B3C-98BA-AEEEFA9593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12D0-97E2-42B3-B59B-FD8EC24D409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27C7C-7333-4B3C-98BA-AEEEFA9593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12D0-97E2-42B3-B59B-FD8EC24D409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27C7C-7333-4B3C-98BA-AEEEFA9593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12D0-97E2-42B3-B59B-FD8EC24D409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27C7C-7333-4B3C-98BA-AEEEFA9593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12D0-97E2-42B3-B59B-FD8EC24D409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27C7C-7333-4B3C-98BA-AEEEFA9593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12D0-97E2-42B3-B59B-FD8EC24D409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27C7C-7333-4B3C-98BA-AEEEFA9593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12D0-97E2-42B3-B59B-FD8EC24D409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27C7C-7333-4B3C-98BA-AEEEFA9593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12D0-97E2-42B3-B59B-FD8EC24D409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27C7C-7333-4B3C-98BA-AEEEFA9593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12D0-97E2-42B3-B59B-FD8EC24D409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27C7C-7333-4B3C-98BA-AEEEFA9593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12D0-97E2-42B3-B59B-FD8EC24D409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27C7C-7333-4B3C-98BA-AEEEFA9593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212D0-97E2-42B3-B59B-FD8EC24D409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27C7C-7333-4B3C-98BA-AEEEFA9593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FFC000"/>
                </a:solidFill>
              </a:rPr>
              <a:t>В</a:t>
            </a:r>
            <a:r>
              <a:rPr lang="sr-Cyrl-RS" dirty="0" smtClean="0">
                <a:solidFill>
                  <a:srgbClr val="00B0F0"/>
                </a:solidFill>
              </a:rPr>
              <a:t>Е</a:t>
            </a:r>
            <a:r>
              <a:rPr lang="sr-Cyrl-RS" dirty="0" smtClean="0">
                <a:solidFill>
                  <a:srgbClr val="00B050"/>
                </a:solidFill>
              </a:rPr>
              <a:t>Т</a:t>
            </a:r>
            <a:r>
              <a:rPr lang="sr-Cyrl-RS" dirty="0" smtClean="0">
                <a:solidFill>
                  <a:srgbClr val="FF0000"/>
                </a:solidFill>
              </a:rPr>
              <a:t>А</a:t>
            </a:r>
            <a:r>
              <a:rPr lang="sr-Cyrl-RS" dirty="0" smtClean="0">
                <a:solidFill>
                  <a:srgbClr val="7030A0"/>
                </a:solidFill>
              </a:rPr>
              <a:t>Р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Moravka\OneDrive\Desktop\ПРЕЗЕНТАЦИЈЕ МОЈЕ\vetar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571612"/>
            <a:ext cx="8072494" cy="45859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Cyrl-RS" sz="2400" dirty="0" smtClean="0">
                <a:solidFill>
                  <a:srgbClr val="00B050"/>
                </a:solidFill>
              </a:rPr>
              <a:t>*РАЗВИЈАЊЕ СМИСЛА ЗА ЗАПАЖАЊЕ И УОЧАВАЊЕ НОВИХ РЕЧИ И ИЗРАЗА</a:t>
            </a:r>
          </a:p>
          <a:p>
            <a:r>
              <a:rPr lang="sr-Cyrl-RS" sz="2400" dirty="0" smtClean="0">
                <a:solidFill>
                  <a:srgbClr val="92D050"/>
                </a:solidFill>
              </a:rPr>
              <a:t>*ПРИМЕНА СТЕЧЕНОГ ЗНАЊА У САМОСТАЛНИМ РАДОВИМА УЧЕНИКА</a:t>
            </a:r>
            <a:endParaRPr lang="en-US" sz="2400" dirty="0">
              <a:solidFill>
                <a:srgbClr val="92D05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2000232" y="2357430"/>
            <a:ext cx="5500726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57488" y="2714620"/>
            <a:ext cx="4286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dirty="0" smtClean="0">
                <a:solidFill>
                  <a:srgbClr val="FF0000"/>
                </a:solidFill>
              </a:rPr>
              <a:t>БОГАЋЕЊЕ РЕЧНИКА НОВИМ РЕЧИМА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5-Point Star 5"/>
          <p:cNvSpPr/>
          <p:nvPr/>
        </p:nvSpPr>
        <p:spPr>
          <a:xfrm>
            <a:off x="5286380" y="357166"/>
            <a:ext cx="2643206" cy="192882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143636" y="1142984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dirty="0" smtClean="0">
                <a:solidFill>
                  <a:srgbClr val="FFFF00"/>
                </a:solidFill>
              </a:rPr>
              <a:t>ВЕТРИЋ</a:t>
            </a:r>
            <a:endParaRPr lang="en-US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00B050"/>
                </a:solidFill>
              </a:rPr>
              <a:t>УВОДНИ ДЕО ЧАСА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C00000"/>
                </a:solidFill>
              </a:rPr>
              <a:t>Ко вам је јутрос мрсио косе?</a:t>
            </a:r>
          </a:p>
          <a:p>
            <a:r>
              <a:rPr lang="sr-Cyrl-RS" dirty="0" smtClean="0">
                <a:solidFill>
                  <a:schemeClr val="accent3">
                    <a:lumMod val="75000"/>
                  </a:schemeClr>
                </a:solidFill>
              </a:rPr>
              <a:t>Ко вас је пожуривао у школу дувајући вам у леђа?</a:t>
            </a:r>
          </a:p>
          <a:p>
            <a:r>
              <a:rPr lang="sr-Cyrl-RS" dirty="0" smtClean="0">
                <a:solidFill>
                  <a:schemeClr val="accent4">
                    <a:lumMod val="75000"/>
                  </a:schemeClr>
                </a:solidFill>
              </a:rPr>
              <a:t>Ко ти није дао да се крећеш напред?</a:t>
            </a:r>
          </a:p>
          <a:p>
            <a:r>
              <a:rPr lang="sr-Cyrl-RS" dirty="0" smtClean="0">
                <a:solidFill>
                  <a:srgbClr val="00B0F0"/>
                </a:solidFill>
              </a:rPr>
              <a:t>Каквих све ветрова има?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6" name="Cloud 5"/>
          <p:cNvSpPr/>
          <p:nvPr/>
        </p:nvSpPr>
        <p:spPr>
          <a:xfrm>
            <a:off x="3929058" y="4786322"/>
            <a:ext cx="3357586" cy="164307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 b="1" dirty="0" smtClean="0">
                <a:solidFill>
                  <a:srgbClr val="00B0F0"/>
                </a:solidFill>
              </a:rPr>
              <a:t>БОГАЋЕЊЕ РЕЧНИКА РЕЧИМА КОЈИ ГОВОРЕ О ВЕТРУ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Cyrl-RS" sz="1400" dirty="0" smtClean="0">
                <a:solidFill>
                  <a:schemeClr val="accent6">
                    <a:lumMod val="75000"/>
                  </a:schemeClr>
                </a:solidFill>
              </a:rPr>
              <a:t>,,Чиме се може мерити ветар,,Момчило Тешић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sr-Cyrl-RS" sz="1200" dirty="0" smtClean="0">
                <a:solidFill>
                  <a:schemeClr val="accent6">
                    <a:lumMod val="75000"/>
                  </a:schemeClr>
                </a:solidFill>
              </a:rPr>
              <a:t>За тихи ветрић краткога даха,</a:t>
            </a:r>
          </a:p>
          <a:p>
            <a:r>
              <a:rPr lang="sr-Cyrl-RS" sz="1200" dirty="0">
                <a:solidFill>
                  <a:schemeClr val="accent6">
                    <a:lumMod val="75000"/>
                  </a:schemeClr>
                </a:solidFill>
              </a:rPr>
              <a:t>ш</a:t>
            </a:r>
            <a:r>
              <a:rPr lang="sr-Cyrl-RS" sz="1200" dirty="0" smtClean="0">
                <a:solidFill>
                  <a:schemeClr val="accent6">
                    <a:lumMod val="75000"/>
                  </a:schemeClr>
                </a:solidFill>
              </a:rPr>
              <a:t>то благо стуји кроз плави етар,</a:t>
            </a:r>
          </a:p>
          <a:p>
            <a:r>
              <a:rPr lang="sr-Cyrl-RS" sz="1200" dirty="0">
                <a:solidFill>
                  <a:schemeClr val="accent6">
                    <a:lumMod val="75000"/>
                  </a:schemeClr>
                </a:solidFill>
              </a:rPr>
              <a:t>и</a:t>
            </a:r>
            <a:r>
              <a:rPr lang="sr-Cyrl-RS" sz="1200" dirty="0" smtClean="0">
                <a:solidFill>
                  <a:schemeClr val="accent6">
                    <a:lumMod val="75000"/>
                  </a:schemeClr>
                </a:solidFill>
              </a:rPr>
              <a:t> није гласнији од уздаха,</a:t>
            </a:r>
          </a:p>
          <a:p>
            <a:r>
              <a:rPr lang="sr-Cyrl-RS" sz="1200" dirty="0">
                <a:solidFill>
                  <a:schemeClr val="accent6">
                    <a:lumMod val="75000"/>
                  </a:schemeClr>
                </a:solidFill>
              </a:rPr>
              <a:t>м</a:t>
            </a:r>
            <a:r>
              <a:rPr lang="sr-Cyrl-RS" sz="1200" dirty="0" smtClean="0">
                <a:solidFill>
                  <a:schemeClr val="accent6">
                    <a:lumMod val="75000"/>
                  </a:schemeClr>
                </a:solidFill>
              </a:rPr>
              <a:t>ера је –</a:t>
            </a:r>
            <a:r>
              <a:rPr lang="sr-Cyrl-RS" sz="1200" dirty="0" smtClean="0">
                <a:solidFill>
                  <a:srgbClr val="FF0000"/>
                </a:solidFill>
              </a:rPr>
              <a:t>сантиметар.</a:t>
            </a:r>
          </a:p>
          <a:p>
            <a:endParaRPr lang="sr-Cyrl-RS" sz="1200" dirty="0"/>
          </a:p>
          <a:p>
            <a:r>
              <a:rPr lang="sr-Cyrl-RS" sz="1200" dirty="0" smtClean="0">
                <a:solidFill>
                  <a:schemeClr val="accent6">
                    <a:lumMod val="75000"/>
                  </a:schemeClr>
                </a:solidFill>
              </a:rPr>
              <a:t>За мало бржи и јачи ветар,</a:t>
            </a:r>
          </a:p>
          <a:p>
            <a:r>
              <a:rPr lang="sr-Cyrl-RS" sz="1200" dirty="0">
                <a:solidFill>
                  <a:schemeClr val="accent6">
                    <a:lumMod val="75000"/>
                  </a:schemeClr>
                </a:solidFill>
              </a:rPr>
              <a:t>ш</a:t>
            </a:r>
            <a:r>
              <a:rPr lang="sr-Cyrl-RS" sz="1200" dirty="0" smtClean="0">
                <a:solidFill>
                  <a:schemeClr val="accent6">
                    <a:lumMod val="75000"/>
                  </a:schemeClr>
                </a:solidFill>
              </a:rPr>
              <a:t>то иде са југа или севера,</a:t>
            </a:r>
          </a:p>
          <a:p>
            <a:r>
              <a:rPr lang="sr-Cyrl-RS" sz="1200" dirty="0">
                <a:solidFill>
                  <a:schemeClr val="accent6">
                    <a:lumMod val="75000"/>
                  </a:schemeClr>
                </a:solidFill>
              </a:rPr>
              <a:t>п</a:t>
            </a:r>
            <a:r>
              <a:rPr lang="sr-Cyrl-RS" sz="1200" dirty="0" smtClean="0">
                <a:solidFill>
                  <a:schemeClr val="accent6">
                    <a:lumMod val="75000"/>
                  </a:schemeClr>
                </a:solidFill>
              </a:rPr>
              <a:t>шеницу љуља, прашину тера,</a:t>
            </a:r>
          </a:p>
          <a:p>
            <a:r>
              <a:rPr lang="sr-Cyrl-RS" sz="1200" dirty="0">
                <a:solidFill>
                  <a:schemeClr val="accent6">
                    <a:lumMod val="75000"/>
                  </a:schemeClr>
                </a:solidFill>
              </a:rPr>
              <a:t>т</a:t>
            </a:r>
            <a:r>
              <a:rPr lang="sr-Cyrl-RS" sz="1200" dirty="0" smtClean="0">
                <a:solidFill>
                  <a:schemeClr val="accent6">
                    <a:lumMod val="75000"/>
                  </a:schemeClr>
                </a:solidFill>
              </a:rPr>
              <a:t>ачна је мера – </a:t>
            </a:r>
            <a:r>
              <a:rPr lang="sr-Cyrl-RS" sz="1200" dirty="0" smtClean="0">
                <a:solidFill>
                  <a:srgbClr val="FF0000"/>
                </a:solidFill>
              </a:rPr>
              <a:t>метар.</a:t>
            </a:r>
          </a:p>
          <a:p>
            <a:endParaRPr lang="sr-Cyrl-RS" sz="1200" dirty="0" smtClean="0"/>
          </a:p>
          <a:p>
            <a:r>
              <a:rPr lang="sr-Cyrl-RS" sz="1200" dirty="0" smtClean="0">
                <a:solidFill>
                  <a:schemeClr val="accent6">
                    <a:lumMod val="75000"/>
                  </a:schemeClr>
                </a:solidFill>
              </a:rPr>
              <a:t>А за ветрину огромне моћи</a:t>
            </a:r>
          </a:p>
          <a:p>
            <a:r>
              <a:rPr lang="sr-Cyrl-RS" sz="1200" dirty="0" smtClean="0">
                <a:solidFill>
                  <a:schemeClr val="accent6">
                    <a:lumMod val="75000"/>
                  </a:schemeClr>
                </a:solidFill>
              </a:rPr>
              <a:t>Што кида лишће биља,</a:t>
            </a:r>
          </a:p>
          <a:p>
            <a:r>
              <a:rPr lang="sr-Cyrl-RS" sz="1200" dirty="0" smtClean="0">
                <a:solidFill>
                  <a:schemeClr val="accent6">
                    <a:lumMod val="75000"/>
                  </a:schemeClr>
                </a:solidFill>
              </a:rPr>
              <a:t>И крши шуме у снажној злоћи-</a:t>
            </a:r>
          </a:p>
          <a:p>
            <a:r>
              <a:rPr lang="sr-Cyrl-RS" sz="1200" dirty="0">
                <a:solidFill>
                  <a:schemeClr val="accent6">
                    <a:lumMod val="75000"/>
                  </a:schemeClr>
                </a:solidFill>
              </a:rPr>
              <a:t>м</a:t>
            </a:r>
            <a:r>
              <a:rPr lang="sr-Cyrl-RS" sz="1200" dirty="0" smtClean="0">
                <a:solidFill>
                  <a:schemeClr val="accent6">
                    <a:lumMod val="75000"/>
                  </a:schemeClr>
                </a:solidFill>
              </a:rPr>
              <a:t>ера је – </a:t>
            </a:r>
            <a:r>
              <a:rPr lang="sr-Cyrl-RS" sz="1200" dirty="0" smtClean="0">
                <a:solidFill>
                  <a:srgbClr val="FF0000"/>
                </a:solidFill>
              </a:rPr>
              <a:t>километар</a:t>
            </a:r>
            <a:r>
              <a:rPr lang="sr-Cyrl-RS" sz="12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endParaRPr lang="sr-Cyrl-RS" sz="1200" dirty="0"/>
          </a:p>
          <a:p>
            <a:r>
              <a:rPr lang="sr-Cyrl-RS" sz="1200" dirty="0" smtClean="0">
                <a:solidFill>
                  <a:schemeClr val="accent6">
                    <a:lumMod val="75000"/>
                  </a:schemeClr>
                </a:solidFill>
              </a:rPr>
              <a:t>Може се мерити и бура хитра,</a:t>
            </a:r>
          </a:p>
          <a:p>
            <a:r>
              <a:rPr lang="sr-Cyrl-RS" sz="1200" dirty="0">
                <a:solidFill>
                  <a:schemeClr val="accent6">
                    <a:lumMod val="75000"/>
                  </a:schemeClr>
                </a:solidFill>
              </a:rPr>
              <a:t>ш</a:t>
            </a:r>
            <a:r>
              <a:rPr lang="sr-Cyrl-RS" sz="1200" dirty="0" smtClean="0">
                <a:solidFill>
                  <a:schemeClr val="accent6">
                    <a:lumMod val="75000"/>
                  </a:schemeClr>
                </a:solidFill>
              </a:rPr>
              <a:t>то плугом својим пустиње риља,</a:t>
            </a:r>
          </a:p>
          <a:p>
            <a:r>
              <a:rPr lang="sr-Cyrl-RS" sz="1200" dirty="0">
                <a:solidFill>
                  <a:schemeClr val="accent6">
                    <a:lumMod val="75000"/>
                  </a:schemeClr>
                </a:solidFill>
              </a:rPr>
              <a:t>т</a:t>
            </a:r>
            <a:r>
              <a:rPr lang="sr-Cyrl-RS" sz="1200" dirty="0" smtClean="0">
                <a:solidFill>
                  <a:schemeClr val="accent6">
                    <a:lumMod val="75000"/>
                  </a:schemeClr>
                </a:solidFill>
              </a:rPr>
              <a:t>ешке таласе на мору титра,</a:t>
            </a:r>
          </a:p>
          <a:p>
            <a:r>
              <a:rPr lang="sr-Cyrl-RS" sz="1200" dirty="0">
                <a:solidFill>
                  <a:schemeClr val="accent6">
                    <a:lumMod val="75000"/>
                  </a:schemeClr>
                </a:solidFill>
              </a:rPr>
              <a:t>з</a:t>
            </a:r>
            <a:r>
              <a:rPr lang="sr-Cyrl-RS" sz="1200" dirty="0" smtClean="0">
                <a:solidFill>
                  <a:schemeClr val="accent6">
                    <a:lumMod val="75000"/>
                  </a:schemeClr>
                </a:solidFill>
              </a:rPr>
              <a:t>а њу је мера - </a:t>
            </a:r>
            <a:r>
              <a:rPr lang="sr-Cyrl-RS" sz="1200" dirty="0" smtClean="0">
                <a:solidFill>
                  <a:srgbClr val="FF0000"/>
                </a:solidFill>
              </a:rPr>
              <a:t>миља.</a:t>
            </a:r>
            <a:endParaRPr lang="sr-Cyrl-RS" sz="1200" dirty="0">
              <a:solidFill>
                <a:srgbClr val="FF0000"/>
              </a:solidFill>
            </a:endParaRPr>
          </a:p>
          <a:p>
            <a:endParaRPr lang="sr-Cyrl-RS" sz="1200" dirty="0" smtClean="0"/>
          </a:p>
          <a:p>
            <a:endParaRPr lang="sr-Cyrl-RS" dirty="0" smtClean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sr-Cyrl-RS" sz="1600" dirty="0" smtClean="0">
                <a:solidFill>
                  <a:schemeClr val="accent5">
                    <a:lumMod val="75000"/>
                  </a:schemeClr>
                </a:solidFill>
              </a:rPr>
              <a:t>,,Које су боје ветрови,,Ема Чаркаџић</a:t>
            </a:r>
            <a:endParaRPr lang="en-US" sz="16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sz="1200" dirty="0" smtClean="0">
                <a:solidFill>
                  <a:schemeClr val="accent5">
                    <a:lumMod val="75000"/>
                  </a:schemeClr>
                </a:solidFill>
              </a:rPr>
              <a:t>Кад пролеће почне да руди</a:t>
            </a:r>
          </a:p>
          <a:p>
            <a:r>
              <a:rPr lang="sr-Cyrl-RS" sz="1200" dirty="0">
                <a:solidFill>
                  <a:schemeClr val="accent5">
                    <a:lumMod val="75000"/>
                  </a:schemeClr>
                </a:solidFill>
              </a:rPr>
              <a:t>к</a:t>
            </a:r>
            <a:r>
              <a:rPr lang="sr-Cyrl-RS" sz="1200" dirty="0" smtClean="0">
                <a:solidFill>
                  <a:schemeClr val="accent5">
                    <a:lumMod val="75000"/>
                  </a:schemeClr>
                </a:solidFill>
              </a:rPr>
              <a:t>ад се шума пробуди-</a:t>
            </a:r>
          </a:p>
          <a:p>
            <a:r>
              <a:rPr lang="sr-Cyrl-RS" sz="1200" dirty="0">
                <a:solidFill>
                  <a:schemeClr val="accent5">
                    <a:lumMod val="75000"/>
                  </a:schemeClr>
                </a:solidFill>
              </a:rPr>
              <a:t>и</a:t>
            </a:r>
            <a:r>
              <a:rPr lang="sr-Cyrl-RS" sz="1200" dirty="0" smtClean="0">
                <a:solidFill>
                  <a:schemeClr val="accent5">
                    <a:lumMod val="75000"/>
                  </a:schemeClr>
                </a:solidFill>
              </a:rPr>
              <a:t> птица запева у трави,</a:t>
            </a:r>
          </a:p>
          <a:p>
            <a:r>
              <a:rPr lang="sr-Cyrl-RS" sz="1200" dirty="0">
                <a:solidFill>
                  <a:schemeClr val="accent5">
                    <a:lumMod val="75000"/>
                  </a:schemeClr>
                </a:solidFill>
              </a:rPr>
              <a:t>в</a:t>
            </a:r>
            <a:r>
              <a:rPr lang="sr-Cyrl-RS" sz="1200" dirty="0" smtClean="0">
                <a:solidFill>
                  <a:schemeClr val="accent5">
                    <a:lumMod val="75000"/>
                  </a:schemeClr>
                </a:solidFill>
              </a:rPr>
              <a:t>етрови су тада </a:t>
            </a:r>
            <a:r>
              <a:rPr lang="sr-Cyrl-RS" sz="1200" dirty="0" smtClean="0">
                <a:solidFill>
                  <a:srgbClr val="00B0F0"/>
                </a:solidFill>
              </a:rPr>
              <a:t>плави.</a:t>
            </a:r>
          </a:p>
          <a:p>
            <a:r>
              <a:rPr lang="sr-Cyrl-RS" sz="1200" dirty="0" smtClean="0">
                <a:solidFill>
                  <a:schemeClr val="accent5">
                    <a:lumMod val="75000"/>
                  </a:schemeClr>
                </a:solidFill>
              </a:rPr>
              <a:t>Кад </a:t>
            </a:r>
            <a:r>
              <a:rPr lang="sr-Cyrl-RS" sz="1200" dirty="0" smtClean="0">
                <a:solidFill>
                  <a:schemeClr val="accent5">
                    <a:lumMod val="75000"/>
                  </a:schemeClr>
                </a:solidFill>
              </a:rPr>
              <a:t>све </a:t>
            </a:r>
            <a:r>
              <a:rPr lang="sr-Cyrl-RS" sz="1200" dirty="0" smtClean="0">
                <a:solidFill>
                  <a:schemeClr val="accent5">
                    <a:lumMod val="75000"/>
                  </a:schemeClr>
                </a:solidFill>
              </a:rPr>
              <a:t>око мене нарасте</a:t>
            </a:r>
          </a:p>
          <a:p>
            <a:r>
              <a:rPr lang="sr-Cyrl-RS" sz="1200" dirty="0">
                <a:solidFill>
                  <a:schemeClr val="accent5">
                    <a:lumMod val="75000"/>
                  </a:schemeClr>
                </a:solidFill>
              </a:rPr>
              <a:t>и</a:t>
            </a:r>
            <a:r>
              <a:rPr lang="sr-Cyrl-RS" sz="1200" dirty="0" smtClean="0">
                <a:solidFill>
                  <a:schemeClr val="accent5">
                    <a:lumMod val="75000"/>
                  </a:schemeClr>
                </a:solidFill>
              </a:rPr>
              <a:t> мај процвета у мени,</a:t>
            </a:r>
          </a:p>
          <a:p>
            <a:r>
              <a:rPr lang="sr-Cyrl-RS" sz="1200" dirty="0">
                <a:solidFill>
                  <a:schemeClr val="accent5">
                    <a:lumMod val="75000"/>
                  </a:schemeClr>
                </a:solidFill>
              </a:rPr>
              <a:t>и</a:t>
            </a:r>
            <a:r>
              <a:rPr lang="sr-Cyrl-RS" sz="1200" dirty="0" smtClean="0">
                <a:solidFill>
                  <a:schemeClr val="accent5">
                    <a:lumMod val="75000"/>
                  </a:schemeClr>
                </a:solidFill>
              </a:rPr>
              <a:t> када се у пољу играју ласте-</a:t>
            </a:r>
          </a:p>
          <a:p>
            <a:r>
              <a:rPr lang="sr-Cyrl-RS" sz="1200" dirty="0">
                <a:solidFill>
                  <a:schemeClr val="accent5">
                    <a:lumMod val="75000"/>
                  </a:schemeClr>
                </a:solidFill>
              </a:rPr>
              <a:t>в</a:t>
            </a:r>
            <a:r>
              <a:rPr lang="sr-Cyrl-RS" sz="1200" dirty="0" smtClean="0">
                <a:solidFill>
                  <a:schemeClr val="accent5">
                    <a:lumMod val="75000"/>
                  </a:schemeClr>
                </a:solidFill>
              </a:rPr>
              <a:t>етрови су тада </a:t>
            </a:r>
            <a:r>
              <a:rPr lang="sr-Cyrl-RS" sz="1200" dirty="0" smtClean="0">
                <a:solidFill>
                  <a:srgbClr val="00B050"/>
                </a:solidFill>
              </a:rPr>
              <a:t>зелени.</a:t>
            </a:r>
          </a:p>
          <a:p>
            <a:r>
              <a:rPr lang="sr-Cyrl-RS" sz="1200" dirty="0" smtClean="0">
                <a:solidFill>
                  <a:schemeClr val="accent5">
                    <a:lumMod val="75000"/>
                  </a:schemeClr>
                </a:solidFill>
              </a:rPr>
              <a:t>Кад зрикавци почну да зричу</a:t>
            </a:r>
          </a:p>
          <a:p>
            <a:r>
              <a:rPr lang="sr-Cyrl-RS" sz="1200" dirty="0">
                <a:solidFill>
                  <a:schemeClr val="accent5">
                    <a:lumMod val="75000"/>
                  </a:schemeClr>
                </a:solidFill>
              </a:rPr>
              <a:t>и</a:t>
            </a:r>
            <a:r>
              <a:rPr lang="sr-Cyrl-RS" sz="1200" dirty="0" smtClean="0">
                <a:solidFill>
                  <a:schemeClr val="accent5">
                    <a:lumMod val="75000"/>
                  </a:schemeClr>
                </a:solidFill>
              </a:rPr>
              <a:t> булка се зарумени,</a:t>
            </a:r>
          </a:p>
          <a:p>
            <a:r>
              <a:rPr lang="sr-Cyrl-RS" sz="1200" dirty="0">
                <a:solidFill>
                  <a:schemeClr val="accent5">
                    <a:lumMod val="75000"/>
                  </a:schemeClr>
                </a:solidFill>
              </a:rPr>
              <a:t>к</a:t>
            </a:r>
            <a:r>
              <a:rPr lang="sr-Cyrl-RS" sz="1200" dirty="0" smtClean="0">
                <a:solidFill>
                  <a:schemeClr val="accent5">
                    <a:lumMod val="75000"/>
                  </a:schemeClr>
                </a:solidFill>
              </a:rPr>
              <a:t>ад брезе шапућу </a:t>
            </a:r>
            <a:r>
              <a:rPr lang="sr-Cyrl-RS" sz="1200" dirty="0" smtClean="0">
                <a:solidFill>
                  <a:schemeClr val="accent5">
                    <a:lumMod val="75000"/>
                  </a:schemeClr>
                </a:solidFill>
              </a:rPr>
              <a:t>причу -</a:t>
            </a:r>
            <a:endParaRPr lang="sr-Cyrl-RS" sz="1200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sr-Cyrl-RS" sz="1200" dirty="0">
                <a:solidFill>
                  <a:schemeClr val="accent5">
                    <a:lumMod val="75000"/>
                  </a:schemeClr>
                </a:solidFill>
              </a:rPr>
              <a:t>в</a:t>
            </a:r>
            <a:r>
              <a:rPr lang="sr-Cyrl-RS" sz="1200" dirty="0" smtClean="0">
                <a:solidFill>
                  <a:schemeClr val="accent5">
                    <a:lumMod val="75000"/>
                  </a:schemeClr>
                </a:solidFill>
              </a:rPr>
              <a:t>етрови су тада </a:t>
            </a:r>
            <a:r>
              <a:rPr lang="sr-Cyrl-RS" sz="1200" dirty="0" smtClean="0">
                <a:solidFill>
                  <a:srgbClr val="FF0000"/>
                </a:solidFill>
              </a:rPr>
              <a:t>црвени.</a:t>
            </a:r>
          </a:p>
          <a:p>
            <a:r>
              <a:rPr lang="sr-Cyrl-RS" sz="1200" dirty="0" smtClean="0">
                <a:solidFill>
                  <a:schemeClr val="accent5">
                    <a:lumMod val="75000"/>
                  </a:schemeClr>
                </a:solidFill>
              </a:rPr>
              <a:t>Кад први лист са гране пође</a:t>
            </a:r>
          </a:p>
          <a:p>
            <a:r>
              <a:rPr lang="sr-Cyrl-RS" sz="1200" dirty="0">
                <a:solidFill>
                  <a:schemeClr val="accent5">
                    <a:lumMod val="75000"/>
                  </a:schemeClr>
                </a:solidFill>
              </a:rPr>
              <a:t>и</a:t>
            </a:r>
            <a:r>
              <a:rPr lang="sr-Cyrl-RS" sz="1200" dirty="0" smtClean="0">
                <a:solidFill>
                  <a:schemeClr val="accent5">
                    <a:lumMod val="75000"/>
                  </a:schemeClr>
                </a:solidFill>
              </a:rPr>
              <a:t> ведро се небо замути,</a:t>
            </a:r>
          </a:p>
          <a:p>
            <a:r>
              <a:rPr lang="sr-Cyrl-RS" sz="1200" dirty="0">
                <a:solidFill>
                  <a:schemeClr val="accent5">
                    <a:lumMod val="75000"/>
                  </a:schemeClr>
                </a:solidFill>
              </a:rPr>
              <a:t>к</a:t>
            </a:r>
            <a:r>
              <a:rPr lang="sr-Cyrl-RS" sz="1200" dirty="0" smtClean="0">
                <a:solidFill>
                  <a:schemeClr val="accent5">
                    <a:lumMod val="75000"/>
                  </a:schemeClr>
                </a:solidFill>
              </a:rPr>
              <a:t>ад јесен нечујно дође-</a:t>
            </a:r>
          </a:p>
          <a:p>
            <a:r>
              <a:rPr lang="sr-Cyrl-RS" sz="1200" dirty="0">
                <a:solidFill>
                  <a:schemeClr val="accent5">
                    <a:lumMod val="75000"/>
                  </a:schemeClr>
                </a:solidFill>
              </a:rPr>
              <a:t>в</a:t>
            </a:r>
            <a:r>
              <a:rPr lang="sr-Cyrl-RS" sz="1200" dirty="0" smtClean="0">
                <a:solidFill>
                  <a:schemeClr val="accent5">
                    <a:lumMod val="75000"/>
                  </a:schemeClr>
                </a:solidFill>
              </a:rPr>
              <a:t>етрови су тада </a:t>
            </a:r>
            <a:r>
              <a:rPr lang="sr-Cyrl-RS" sz="1200" dirty="0" smtClean="0">
                <a:solidFill>
                  <a:srgbClr val="FFFF00"/>
                </a:solidFill>
              </a:rPr>
              <a:t>жути.</a:t>
            </a:r>
          </a:p>
          <a:p>
            <a:r>
              <a:rPr lang="sr-Cyrl-RS" sz="1200" dirty="0" smtClean="0">
                <a:solidFill>
                  <a:schemeClr val="accent5">
                    <a:lumMod val="75000"/>
                  </a:schemeClr>
                </a:solidFill>
              </a:rPr>
              <a:t>Кад пахуље прве слете</a:t>
            </a:r>
          </a:p>
          <a:p>
            <a:r>
              <a:rPr lang="sr-Cyrl-RS" sz="1200" dirty="0">
                <a:solidFill>
                  <a:schemeClr val="accent5">
                    <a:lumMod val="75000"/>
                  </a:schemeClr>
                </a:solidFill>
              </a:rPr>
              <a:t>у</a:t>
            </a:r>
            <a:r>
              <a:rPr lang="sr-Cyrl-RS" sz="1200" dirty="0" smtClean="0">
                <a:solidFill>
                  <a:schemeClr val="accent5">
                    <a:lumMod val="75000"/>
                  </a:schemeClr>
                </a:solidFill>
              </a:rPr>
              <a:t> госте витој јели</a:t>
            </a:r>
          </a:p>
          <a:p>
            <a:r>
              <a:rPr lang="sr-Cyrl-RS" sz="1200" dirty="0">
                <a:solidFill>
                  <a:schemeClr val="accent5">
                    <a:lumMod val="75000"/>
                  </a:schemeClr>
                </a:solidFill>
              </a:rPr>
              <a:t>и</a:t>
            </a:r>
            <a:r>
              <a:rPr lang="sr-Cyrl-RS" sz="1200" dirty="0" smtClean="0">
                <a:solidFill>
                  <a:schemeClr val="accent5">
                    <a:lumMod val="75000"/>
                  </a:schemeClr>
                </a:solidFill>
              </a:rPr>
              <a:t> на санкама деца полете-</a:t>
            </a:r>
          </a:p>
          <a:p>
            <a:r>
              <a:rPr lang="sr-Cyrl-RS" sz="1200" dirty="0">
                <a:solidFill>
                  <a:schemeClr val="accent5">
                    <a:lumMod val="75000"/>
                  </a:schemeClr>
                </a:solidFill>
              </a:rPr>
              <a:t>в</a:t>
            </a:r>
            <a:r>
              <a:rPr lang="sr-Cyrl-RS" sz="1200" dirty="0" smtClean="0">
                <a:solidFill>
                  <a:schemeClr val="accent5">
                    <a:lumMod val="75000"/>
                  </a:schemeClr>
                </a:solidFill>
              </a:rPr>
              <a:t>етрови су тада </a:t>
            </a:r>
            <a:r>
              <a:rPr lang="sr-Cyrl-RS" sz="1200" dirty="0" smtClean="0">
                <a:solidFill>
                  <a:schemeClr val="bg1">
                    <a:lumMod val="75000"/>
                  </a:schemeClr>
                </a:solidFill>
              </a:rPr>
              <a:t>бели…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800" b="1" dirty="0" smtClean="0">
                <a:solidFill>
                  <a:srgbClr val="00B0F0"/>
                </a:solidFill>
              </a:rPr>
              <a:t>БОГАЋЕЊЕ РЕЧНИКА РЕЧИМА КОЈИ ГОВОРЕ О ВЕТРУ</a:t>
            </a:r>
            <a:endParaRPr lang="en-US" sz="28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Cyrl-RS" sz="1800" dirty="0" smtClean="0">
                <a:solidFill>
                  <a:srgbClr val="00B050"/>
                </a:solidFill>
              </a:rPr>
              <a:t>Владимир Андрић</a:t>
            </a:r>
            <a:endParaRPr lang="en-US" sz="1800" dirty="0">
              <a:solidFill>
                <a:srgbClr val="00B05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sr-Cyrl-RS" sz="1800" dirty="0" smtClean="0">
                <a:solidFill>
                  <a:srgbClr val="00B050"/>
                </a:solidFill>
              </a:rPr>
              <a:t>,,Чим је први пролећни ветар запирио , чим се први пролећни дашак раширио, кромпир се страшно узнемирио – неће више да нас храни, него се од нас брани.</a:t>
            </a:r>
            <a:endParaRPr lang="en-US" sz="1800" dirty="0">
              <a:solidFill>
                <a:srgbClr val="00B050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sr-Cyrl-RS" sz="1800" dirty="0" smtClean="0">
                <a:solidFill>
                  <a:srgbClr val="FFC000"/>
                </a:solidFill>
              </a:rPr>
              <a:t>,,Јесењи ветар,, Драган Лукић</a:t>
            </a:r>
            <a:endParaRPr lang="en-US" sz="1800" dirty="0">
              <a:solidFill>
                <a:srgbClr val="FFC00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sr-Cyrl-RS" sz="1800" dirty="0" smtClean="0">
                <a:solidFill>
                  <a:srgbClr val="FFC000"/>
                </a:solidFill>
              </a:rPr>
              <a:t>,,Ветар тумара свуда и познаје цео свет. Путује, лудује, а када се враћа с пута , он носи дарове својим синовима ветрићима. Једне јесени се заплете у густу шуму која је била сва златна од пожутелог лишћа. Дува он, а жуто лишће трепери  као да су златни дукати нанизани.,,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1600" dirty="0" smtClean="0">
                <a:solidFill>
                  <a:srgbClr val="FF0000"/>
                </a:solidFill>
              </a:rPr>
              <a:t>ЧИТАЊЕ И ЗАПИСИВАЊЕ РЕЧИ ИЗ ТЕКСТА О НАЗИВИМА ВЕТРА;</a:t>
            </a:r>
            <a:br>
              <a:rPr lang="sr-Cyrl-RS" sz="1600" dirty="0" smtClean="0">
                <a:solidFill>
                  <a:srgbClr val="FF0000"/>
                </a:solidFill>
              </a:rPr>
            </a:br>
            <a:r>
              <a:rPr lang="sr-Cyrl-RS" sz="1600" dirty="0" smtClean="0">
                <a:solidFill>
                  <a:srgbClr val="0070C0"/>
                </a:solidFill>
              </a:rPr>
              <a:t>ПРИДЕВИ УЗ ИМЕНИЦУ ВЕТАР;</a:t>
            </a:r>
            <a:r>
              <a:rPr lang="sr-Cyrl-RS" sz="1600" dirty="0" smtClean="0">
                <a:solidFill>
                  <a:srgbClr val="00B050"/>
                </a:solidFill>
              </a:rPr>
              <a:t>ГЛАГОЛИ КОЈИ КАЗУЈУ ШТА РАДИ ВЕТАР</a:t>
            </a:r>
            <a:endParaRPr lang="en-US" sz="1600" dirty="0">
              <a:solidFill>
                <a:srgbClr val="00B05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000" dirty="0" smtClean="0">
                <a:solidFill>
                  <a:srgbClr val="FF0000"/>
                </a:solidFill>
              </a:rPr>
              <a:t>ВЕТАР(називи-именице</a:t>
            </a:r>
            <a:r>
              <a:rPr lang="sr-Cyrl-RS" sz="2000" dirty="0" smtClean="0">
                <a:solidFill>
                  <a:srgbClr val="FF0000"/>
                </a:solidFill>
              </a:rPr>
              <a:t>): ветрић</a:t>
            </a:r>
            <a:r>
              <a:rPr lang="sr-Cyrl-RS" sz="2000" dirty="0" smtClean="0">
                <a:solidFill>
                  <a:srgbClr val="FF0000"/>
                </a:solidFill>
              </a:rPr>
              <a:t>, ветруштина,поветарац, развигор</a:t>
            </a:r>
            <a:r>
              <a:rPr lang="sr-Cyrl-RS" sz="2000" dirty="0" smtClean="0">
                <a:solidFill>
                  <a:srgbClr val="FF0000"/>
                </a:solidFill>
              </a:rPr>
              <a:t>, маестрал</a:t>
            </a:r>
            <a:r>
              <a:rPr lang="sr-Cyrl-RS" sz="2000" dirty="0" smtClean="0">
                <a:solidFill>
                  <a:srgbClr val="FF0000"/>
                </a:solidFill>
              </a:rPr>
              <a:t>, лахор, даник, ноћник, јужњак, западњак, северац, источњак, </a:t>
            </a:r>
            <a:r>
              <a:rPr lang="sr-Cyrl-RS" sz="2000" dirty="0" smtClean="0">
                <a:solidFill>
                  <a:srgbClr val="FF0000"/>
                </a:solidFill>
              </a:rPr>
              <a:t>пијавица, монсун, песак, југо, </a:t>
            </a:r>
            <a:r>
              <a:rPr lang="sr-Cyrl-RS" sz="2000" dirty="0" smtClean="0">
                <a:solidFill>
                  <a:srgbClr val="FF0000"/>
                </a:solidFill>
              </a:rPr>
              <a:t>бура, кошава, циклон, вихор, оркан, торнадо, ураган…</a:t>
            </a:r>
          </a:p>
          <a:p>
            <a:r>
              <a:rPr lang="sr-Cyrl-RS" sz="2000" dirty="0" smtClean="0">
                <a:solidFill>
                  <a:srgbClr val="0070C0"/>
                </a:solidFill>
              </a:rPr>
              <a:t>Какав је ветар (придеви) : тих , брз, јак, хитар, топао, хладан, силовит , бучан, жив, лак, ноћни несташан, љут, пролећни…</a:t>
            </a:r>
          </a:p>
          <a:p>
            <a:r>
              <a:rPr lang="sr-Cyrl-RS" sz="2000" dirty="0" smtClean="0">
                <a:solidFill>
                  <a:srgbClr val="00B050"/>
                </a:solidFill>
              </a:rPr>
              <a:t>Шта ради ветар (глаголи): тумара, лута, кида, бере, вере се</a:t>
            </a:r>
            <a:r>
              <a:rPr lang="sr-Cyrl-RS" sz="2000" dirty="0" smtClean="0">
                <a:solidFill>
                  <a:srgbClr val="00B050"/>
                </a:solidFill>
              </a:rPr>
              <a:t>, мете</a:t>
            </a:r>
            <a:r>
              <a:rPr lang="sr-Cyrl-RS" sz="2000" dirty="0" smtClean="0">
                <a:solidFill>
                  <a:srgbClr val="00B050"/>
                </a:solidFill>
              </a:rPr>
              <a:t>, задиркује, дува, мрси, струји, тера, крши, титра, жури, цвили, завија, звижди, руши, туче, шкрипуће, хуји, гуди, стиже</a:t>
            </a:r>
            <a:r>
              <a:rPr lang="sr-Cyrl-RS" sz="2000" dirty="0" smtClean="0">
                <a:solidFill>
                  <a:srgbClr val="00B050"/>
                </a:solidFill>
              </a:rPr>
              <a:t>, носи</a:t>
            </a:r>
            <a:r>
              <a:rPr lang="sr-Cyrl-RS" sz="2000" dirty="0" smtClean="0">
                <a:solidFill>
                  <a:srgbClr val="00B050"/>
                </a:solidFill>
              </a:rPr>
              <a:t>, долази, шета, лети, милује, суши, покреће, чупа, стење, разноси…</a:t>
            </a:r>
            <a:endParaRPr lang="en-US" sz="2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FFC000"/>
                </a:solidFill>
              </a:rPr>
              <a:t>ДОМАЋИ</a:t>
            </a:r>
            <a:r>
              <a:rPr lang="sr-Cyrl-RS" dirty="0" smtClean="0"/>
              <a:t> </a:t>
            </a:r>
            <a:r>
              <a:rPr lang="sr-Cyrl-RS" dirty="0" smtClean="0">
                <a:solidFill>
                  <a:srgbClr val="FF0000"/>
                </a:solidFill>
              </a:rPr>
              <a:t>ЗАДАТАК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92D050"/>
                </a:solidFill>
              </a:rPr>
              <a:t>Реченица о ветру у којој ћете употребити  неке од речи које смо уочили  да говоре о ветру.</a:t>
            </a:r>
          </a:p>
          <a:p>
            <a:r>
              <a:rPr lang="sr-Cyrl-RS" dirty="0" smtClean="0">
                <a:solidFill>
                  <a:srgbClr val="00B0F0"/>
                </a:solidFill>
              </a:rPr>
              <a:t>Неколико реченица о једној врсти ветра</a:t>
            </a:r>
          </a:p>
          <a:p>
            <a:r>
              <a:rPr lang="sr-Cyrl-RS" dirty="0" smtClean="0">
                <a:solidFill>
                  <a:srgbClr val="7030A0"/>
                </a:solidFill>
              </a:rPr>
              <a:t>Кратак опис твог сусрета са ветром 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4" name="Sun 3"/>
          <p:cNvSpPr/>
          <p:nvPr/>
        </p:nvSpPr>
        <p:spPr>
          <a:xfrm>
            <a:off x="5357818" y="4286256"/>
            <a:ext cx="2714644" cy="214314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miley Face 4"/>
          <p:cNvSpPr/>
          <p:nvPr/>
        </p:nvSpPr>
        <p:spPr>
          <a:xfrm>
            <a:off x="642910" y="4786322"/>
            <a:ext cx="1571636" cy="121444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00364" y="5000636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u="sng" dirty="0" smtClean="0">
                <a:solidFill>
                  <a:schemeClr val="accent2">
                    <a:lumMod val="75000"/>
                  </a:schemeClr>
                </a:solidFill>
              </a:rPr>
              <a:t>СРЕЋАН РАД!!!</a:t>
            </a:r>
            <a:endParaRPr lang="en-US" b="1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00430" y="6072206"/>
            <a:ext cx="10715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1400" dirty="0" smtClean="0">
                <a:solidFill>
                  <a:srgbClr val="00B050"/>
                </a:solidFill>
              </a:rPr>
              <a:t>МОРАВКА</a:t>
            </a:r>
            <a:endParaRPr lang="en-US" sz="14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586</Words>
  <Application>Microsoft Office PowerPoint</Application>
  <PresentationFormat>On-screen Show (4:3)</PresentationFormat>
  <Paragraphs>67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ВЕТАР</vt:lpstr>
      <vt:lpstr>Slide 2</vt:lpstr>
      <vt:lpstr>УВОДНИ ДЕО ЧАСА</vt:lpstr>
      <vt:lpstr>БОГАЋЕЊЕ РЕЧНИКА РЕЧИМА КОЈИ ГОВОРЕ О ВЕТРУ</vt:lpstr>
      <vt:lpstr>БОГАЋЕЊЕ РЕЧНИКА РЕЧИМА КОЈИ ГОВОРЕ О ВЕТРУ</vt:lpstr>
      <vt:lpstr>ЧИТАЊЕ И ЗАПИСИВАЊЕ РЕЧИ ИЗ ТЕКСТА О НАЗИВИМА ВЕТРА; ПРИДЕВИ УЗ ИМЕНИЦУ ВЕТАР;ГЛАГОЛИ КОЈИ КАЗУЈУ ШТА РАДИ ВЕТАР</vt:lpstr>
      <vt:lpstr>ДОМАЋИ ЗАДАТАК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Moravka Ivanovic</dc:creator>
  <cp:lastModifiedBy>Moravka Ivanovic</cp:lastModifiedBy>
  <cp:revision>21</cp:revision>
  <dcterms:created xsi:type="dcterms:W3CDTF">2020-05-23T17:52:49Z</dcterms:created>
  <dcterms:modified xsi:type="dcterms:W3CDTF">2020-05-23T21:19:21Z</dcterms:modified>
</cp:coreProperties>
</file>