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AA13C-D56C-4777-988C-9FBB6114F23F}" type="datetimeFigureOut">
              <a:rPr lang="en-US" smtClean="0"/>
              <a:pPr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00B0F0"/>
                </a:solidFill>
              </a:rPr>
              <a:t>ВЕЖБА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0070C0"/>
                </a:solidFill>
              </a:rPr>
              <a:t>Провера усвојености градива и знања ученика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6715140" y="1214422"/>
            <a:ext cx="1285884" cy="12144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С</a:t>
            </a:r>
            <a:r>
              <a:rPr lang="sr-Cyrl-RS" dirty="0" smtClean="0">
                <a:solidFill>
                  <a:srgbClr val="FFC000"/>
                </a:solidFill>
              </a:rPr>
              <a:t>Р</a:t>
            </a:r>
            <a:r>
              <a:rPr lang="sr-Cyrl-RS" dirty="0" smtClean="0">
                <a:solidFill>
                  <a:srgbClr val="C00000"/>
                </a:solidFill>
              </a:rPr>
              <a:t>Е</a:t>
            </a:r>
            <a:r>
              <a:rPr lang="sr-Cyrl-RS" dirty="0" smtClean="0">
                <a:solidFill>
                  <a:srgbClr val="7030A0"/>
                </a:solidFill>
              </a:rPr>
              <a:t>Ћ</a:t>
            </a:r>
            <a:r>
              <a:rPr lang="sr-Cyrl-RS" dirty="0" smtClean="0">
                <a:solidFill>
                  <a:srgbClr val="00B0F0"/>
                </a:solidFill>
              </a:rPr>
              <a:t>А</a:t>
            </a:r>
            <a:r>
              <a:rPr lang="sr-Cyrl-RS" dirty="0" smtClean="0">
                <a:solidFill>
                  <a:srgbClr val="0070C0"/>
                </a:solidFill>
              </a:rPr>
              <a:t>Н</a:t>
            </a:r>
            <a:r>
              <a:rPr lang="sr-Cyrl-RS" dirty="0" smtClean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Р</a:t>
            </a:r>
            <a:r>
              <a:rPr lang="sr-Cyrl-RS" dirty="0" smtClean="0">
                <a:solidFill>
                  <a:srgbClr val="00B050"/>
                </a:solidFill>
              </a:rPr>
              <a:t>А</a:t>
            </a:r>
            <a:r>
              <a:rPr lang="sr-Cyrl-RS" dirty="0" smtClean="0">
                <a:solidFill>
                  <a:srgbClr val="00B0F0"/>
                </a:solidFill>
              </a:rPr>
              <a:t>Д</a:t>
            </a:r>
            <a:r>
              <a:rPr lang="sr-Cyrl-RS" dirty="0" smtClean="0"/>
              <a:t>!</a:t>
            </a:r>
            <a:endParaRPr lang="en-US" dirty="0"/>
          </a:p>
        </p:txBody>
      </p:sp>
      <p:pic>
        <p:nvPicPr>
          <p:cNvPr id="1026" name="Picture 2" descr="C:\Users\Moravka\OneDrive\Desktop\ПРЕЗЕНТАЦИЈЕ МОЈЕ\cabecera-blo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1571612"/>
            <a:ext cx="6858047" cy="43456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500958" y="6286520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200" dirty="0" smtClean="0">
                <a:solidFill>
                  <a:srgbClr val="00B050"/>
                </a:solidFill>
              </a:rPr>
              <a:t>МОРАВКА</a:t>
            </a:r>
            <a:endParaRPr lang="en-US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00B0F0"/>
                </a:solidFill>
              </a:rPr>
              <a:t>1. Квадрате заокружи плавом бојом, троуглове жутом, кругове црвеном, а правоугаонике зеленом бојом</a:t>
            </a:r>
            <a:r>
              <a:rPr lang="sr-Cyrl-RS" sz="2800" dirty="0" smtClean="0">
                <a:solidFill>
                  <a:srgbClr val="00B0F0"/>
                </a:solidFill>
              </a:rPr>
              <a:t>.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214282" y="1928802"/>
            <a:ext cx="1000132" cy="192882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1857356" y="1928802"/>
            <a:ext cx="1857388" cy="150019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4714876" y="2071678"/>
            <a:ext cx="1143008" cy="17145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4282" y="4286256"/>
            <a:ext cx="642942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00166" y="4214818"/>
            <a:ext cx="207170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428992" y="1571612"/>
            <a:ext cx="107157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857884" y="1928802"/>
            <a:ext cx="71438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86314" y="4286256"/>
            <a:ext cx="57150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29388" y="3214686"/>
            <a:ext cx="571504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214414" y="5429264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714744" y="5572140"/>
            <a:ext cx="1428760" cy="12858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072198" y="4500570"/>
            <a:ext cx="1571636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858148" y="1785926"/>
            <a:ext cx="642942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72462" y="4357694"/>
            <a:ext cx="85725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7572396" y="5500702"/>
            <a:ext cx="1000132" cy="12144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/>
          <p:cNvSpPr/>
          <p:nvPr/>
        </p:nvSpPr>
        <p:spPr>
          <a:xfrm>
            <a:off x="4000496" y="4000504"/>
            <a:ext cx="1071570" cy="14287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FF0000"/>
                </a:solidFill>
              </a:rPr>
              <a:t>2. СПОЈ СУНЦЕ И ОБЛАК ПРАВОМ И КРИВОМ ЛИНИЈОМ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Sun 2"/>
          <p:cNvSpPr/>
          <p:nvPr/>
        </p:nvSpPr>
        <p:spPr>
          <a:xfrm>
            <a:off x="571472" y="4071942"/>
            <a:ext cx="1785950" cy="207170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3"/>
          <p:cNvSpPr/>
          <p:nvPr/>
        </p:nvSpPr>
        <p:spPr>
          <a:xfrm>
            <a:off x="6357950" y="2214554"/>
            <a:ext cx="2071702" cy="142876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92D050"/>
                </a:solidFill>
              </a:rPr>
              <a:t>4. ЗЕЛЕНОМ ЛИНИЈОМ СПОЈИ ЈЕДНОЦИФРЕНЕ БРОЈЕВЕ, А ЦРВЕНОМ ЛИНИЈОМ СВЕ ДВОЦИФРЕНЕ БРОЈЕВЕ </a:t>
            </a:r>
            <a:endParaRPr lang="en-US" sz="2800" b="1" dirty="0">
              <a:solidFill>
                <a:srgbClr val="92D050"/>
              </a:solidFill>
            </a:endParaRPr>
          </a:p>
        </p:txBody>
      </p:sp>
      <p:sp>
        <p:nvSpPr>
          <p:cNvPr id="4" name="10-Point Star 3"/>
          <p:cNvSpPr/>
          <p:nvPr/>
        </p:nvSpPr>
        <p:spPr>
          <a:xfrm>
            <a:off x="571472" y="2000240"/>
            <a:ext cx="1071570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0100" y="22145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</a:t>
            </a:r>
            <a:endParaRPr lang="en-US" dirty="0"/>
          </a:p>
        </p:txBody>
      </p:sp>
      <p:sp>
        <p:nvSpPr>
          <p:cNvPr id="6" name="10-Point Star 5"/>
          <p:cNvSpPr/>
          <p:nvPr/>
        </p:nvSpPr>
        <p:spPr>
          <a:xfrm>
            <a:off x="2428860" y="1785926"/>
            <a:ext cx="785818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10-Point Star 6"/>
          <p:cNvSpPr/>
          <p:nvPr/>
        </p:nvSpPr>
        <p:spPr>
          <a:xfrm>
            <a:off x="1357290" y="3643314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10-Point Star 7"/>
          <p:cNvSpPr/>
          <p:nvPr/>
        </p:nvSpPr>
        <p:spPr>
          <a:xfrm>
            <a:off x="3643306" y="3000372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10-Point Star 8"/>
          <p:cNvSpPr/>
          <p:nvPr/>
        </p:nvSpPr>
        <p:spPr>
          <a:xfrm>
            <a:off x="4786314" y="1714488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10-Point Star 9"/>
          <p:cNvSpPr/>
          <p:nvPr/>
        </p:nvSpPr>
        <p:spPr>
          <a:xfrm>
            <a:off x="6786578" y="2143116"/>
            <a:ext cx="928694" cy="107157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-Point Star 10"/>
          <p:cNvSpPr/>
          <p:nvPr/>
        </p:nvSpPr>
        <p:spPr>
          <a:xfrm>
            <a:off x="4500562" y="4071942"/>
            <a:ext cx="928694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12</a:t>
            </a:r>
            <a:endParaRPr lang="en-US" dirty="0"/>
          </a:p>
        </p:txBody>
      </p:sp>
      <p:sp>
        <p:nvSpPr>
          <p:cNvPr id="12" name="10-Point Star 11"/>
          <p:cNvSpPr/>
          <p:nvPr/>
        </p:nvSpPr>
        <p:spPr>
          <a:xfrm>
            <a:off x="3071802" y="4786322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18</a:t>
            </a:r>
            <a:endParaRPr lang="en-US" dirty="0"/>
          </a:p>
        </p:txBody>
      </p:sp>
      <p:sp>
        <p:nvSpPr>
          <p:cNvPr id="13" name="10-Point Star 12"/>
          <p:cNvSpPr/>
          <p:nvPr/>
        </p:nvSpPr>
        <p:spPr>
          <a:xfrm>
            <a:off x="571472" y="5214950"/>
            <a:ext cx="928694" cy="1000132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17</a:t>
            </a:r>
            <a:endParaRPr lang="en-US" dirty="0"/>
          </a:p>
        </p:txBody>
      </p:sp>
      <p:sp>
        <p:nvSpPr>
          <p:cNvPr id="14" name="10-Point Star 13"/>
          <p:cNvSpPr/>
          <p:nvPr/>
        </p:nvSpPr>
        <p:spPr>
          <a:xfrm>
            <a:off x="4786314" y="5357826"/>
            <a:ext cx="714380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13</a:t>
            </a:r>
            <a:endParaRPr lang="en-US" dirty="0"/>
          </a:p>
        </p:txBody>
      </p:sp>
      <p:sp>
        <p:nvSpPr>
          <p:cNvPr id="15" name="10-Point Star 14"/>
          <p:cNvSpPr/>
          <p:nvPr/>
        </p:nvSpPr>
        <p:spPr>
          <a:xfrm>
            <a:off x="6858016" y="4000504"/>
            <a:ext cx="928694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4</a:t>
            </a:r>
            <a:endParaRPr lang="en-US" dirty="0"/>
          </a:p>
        </p:txBody>
      </p:sp>
      <p:sp>
        <p:nvSpPr>
          <p:cNvPr id="16" name="10-Point Star 15"/>
          <p:cNvSpPr/>
          <p:nvPr/>
        </p:nvSpPr>
        <p:spPr>
          <a:xfrm>
            <a:off x="6500826" y="5429264"/>
            <a:ext cx="785818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9</a:t>
            </a:r>
            <a:endParaRPr lang="en-US" dirty="0"/>
          </a:p>
        </p:txBody>
      </p:sp>
      <p:sp>
        <p:nvSpPr>
          <p:cNvPr id="17" name="10-Point Star 16"/>
          <p:cNvSpPr/>
          <p:nvPr/>
        </p:nvSpPr>
        <p:spPr>
          <a:xfrm>
            <a:off x="5214942" y="2857496"/>
            <a:ext cx="1000132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10-Point Star 17"/>
          <p:cNvSpPr/>
          <p:nvPr/>
        </p:nvSpPr>
        <p:spPr>
          <a:xfrm>
            <a:off x="7929586" y="5572140"/>
            <a:ext cx="857256" cy="107157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10</a:t>
            </a:r>
            <a:endParaRPr lang="en-US" dirty="0"/>
          </a:p>
        </p:txBody>
      </p:sp>
      <p:sp>
        <p:nvSpPr>
          <p:cNvPr id="19" name="10-Point Star 18"/>
          <p:cNvSpPr/>
          <p:nvPr/>
        </p:nvSpPr>
        <p:spPr>
          <a:xfrm>
            <a:off x="1714480" y="5643578"/>
            <a:ext cx="928694" cy="107157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20</a:t>
            </a:r>
            <a:endParaRPr lang="en-US" dirty="0"/>
          </a:p>
        </p:txBody>
      </p:sp>
      <p:sp>
        <p:nvSpPr>
          <p:cNvPr id="20" name="Heptagon 19"/>
          <p:cNvSpPr/>
          <p:nvPr/>
        </p:nvSpPr>
        <p:spPr>
          <a:xfrm>
            <a:off x="8072462" y="3214686"/>
            <a:ext cx="714380" cy="8572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714612" y="214311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072066" y="20002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29058" y="321468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8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500694" y="307181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72330" y="250030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215338" y="350043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19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71604" y="392906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15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7030A0"/>
                </a:solidFill>
              </a:rPr>
              <a:t>5. У КРУГ ПОСТАВИ ЗВЕЗДИЦЕ, А У КВАДРАТ ОБЛАЧИЋЕ. НА ЛИНИЈИ КРУГА И КВАДРАТА  ПОСТАВИ СУНЦЕ.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85720" y="1928802"/>
            <a:ext cx="2714644" cy="30003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ocess 3"/>
          <p:cNvSpPr/>
          <p:nvPr/>
        </p:nvSpPr>
        <p:spPr>
          <a:xfrm>
            <a:off x="4214810" y="1928802"/>
            <a:ext cx="2928958" cy="307183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143636" y="5429264"/>
            <a:ext cx="428628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214810" y="6072206"/>
            <a:ext cx="428628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7643834" y="5715016"/>
            <a:ext cx="642942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786050" y="1643050"/>
            <a:ext cx="500066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142844" y="1571612"/>
            <a:ext cx="500034" cy="78581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3143240" y="3214686"/>
            <a:ext cx="571504" cy="6429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214282" y="4857760"/>
            <a:ext cx="571472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7715272" y="1714488"/>
            <a:ext cx="571504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7500958" y="3214686"/>
            <a:ext cx="571504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14"/>
          <p:cNvSpPr/>
          <p:nvPr/>
        </p:nvSpPr>
        <p:spPr>
          <a:xfrm>
            <a:off x="2786050" y="4714884"/>
            <a:ext cx="357190" cy="2857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loud 15"/>
          <p:cNvSpPr/>
          <p:nvPr/>
        </p:nvSpPr>
        <p:spPr>
          <a:xfrm>
            <a:off x="3071802" y="2357430"/>
            <a:ext cx="642942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>
            <a:off x="1785918" y="5929330"/>
            <a:ext cx="500066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loud 17"/>
          <p:cNvSpPr/>
          <p:nvPr/>
        </p:nvSpPr>
        <p:spPr>
          <a:xfrm>
            <a:off x="214282" y="5715016"/>
            <a:ext cx="500066" cy="5715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loud 18"/>
          <p:cNvSpPr/>
          <p:nvPr/>
        </p:nvSpPr>
        <p:spPr>
          <a:xfrm>
            <a:off x="4000496" y="5286388"/>
            <a:ext cx="500066" cy="35719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loud 19"/>
          <p:cNvSpPr/>
          <p:nvPr/>
        </p:nvSpPr>
        <p:spPr>
          <a:xfrm>
            <a:off x="7715272" y="4786322"/>
            <a:ext cx="642942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loud 20"/>
          <p:cNvSpPr/>
          <p:nvPr/>
        </p:nvSpPr>
        <p:spPr>
          <a:xfrm>
            <a:off x="8072462" y="2571744"/>
            <a:ext cx="571504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n 21"/>
          <p:cNvSpPr/>
          <p:nvPr/>
        </p:nvSpPr>
        <p:spPr>
          <a:xfrm>
            <a:off x="1571604" y="5072074"/>
            <a:ext cx="714380" cy="57150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n 22"/>
          <p:cNvSpPr/>
          <p:nvPr/>
        </p:nvSpPr>
        <p:spPr>
          <a:xfrm>
            <a:off x="3214678" y="4214818"/>
            <a:ext cx="642942" cy="71438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n 23"/>
          <p:cNvSpPr/>
          <p:nvPr/>
        </p:nvSpPr>
        <p:spPr>
          <a:xfrm>
            <a:off x="8143900" y="3571876"/>
            <a:ext cx="785818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2928926" y="5715016"/>
            <a:ext cx="714380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n 25"/>
          <p:cNvSpPr/>
          <p:nvPr/>
        </p:nvSpPr>
        <p:spPr>
          <a:xfrm>
            <a:off x="4714876" y="5357826"/>
            <a:ext cx="714380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n 26"/>
          <p:cNvSpPr/>
          <p:nvPr/>
        </p:nvSpPr>
        <p:spPr>
          <a:xfrm>
            <a:off x="642910" y="6000768"/>
            <a:ext cx="785818" cy="85723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n 27"/>
          <p:cNvSpPr/>
          <p:nvPr/>
        </p:nvSpPr>
        <p:spPr>
          <a:xfrm>
            <a:off x="6500826" y="5929330"/>
            <a:ext cx="857256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8143900" y="6488668"/>
            <a:ext cx="857256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r-Cyrl-RS" sz="1200" dirty="0" smtClean="0"/>
              <a:t>МОРАВКА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0070C0"/>
                </a:solidFill>
              </a:rPr>
              <a:t>6.ЗАОКРУЖИ КВАДРАТЕ ЦРВЕНОМ А ТРОУГЛОВЕ ЗЕЛЕНОМ БОЈОМ.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Flowchart: Merge 2"/>
          <p:cNvSpPr/>
          <p:nvPr/>
        </p:nvSpPr>
        <p:spPr>
          <a:xfrm>
            <a:off x="285720" y="2071678"/>
            <a:ext cx="642942" cy="107157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>
            <a:off x="2714612" y="3929066"/>
            <a:ext cx="1000132" cy="128588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28728" y="2071678"/>
            <a:ext cx="64294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00100" y="4071942"/>
            <a:ext cx="135732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0364" y="1928802"/>
            <a:ext cx="135732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4357686" y="3500438"/>
            <a:ext cx="1143008" cy="17145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5214942" y="1714488"/>
            <a:ext cx="1285884" cy="128588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16" y="3714752"/>
            <a:ext cx="50006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15140" y="4643446"/>
            <a:ext cx="1857388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00B050"/>
                </a:solidFill>
              </a:rPr>
              <a:t>7. ЗАОКРУЖИ БРОЈЕВЕ ПРВЕ ДЕСЕТИЦЕ КРИВОМ ЛИНИЈОМ.СПОЈ БРОЈЕВЕ ДРУГЕ ДЕСЕТИЦЕ ИЗЛОМЉЕНОМ ЛИНИЈОМ.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3" name="12-Point Star 2"/>
          <p:cNvSpPr/>
          <p:nvPr/>
        </p:nvSpPr>
        <p:spPr>
          <a:xfrm>
            <a:off x="500034" y="2071678"/>
            <a:ext cx="785818" cy="928694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12</a:t>
            </a:r>
            <a:endParaRPr lang="en-US" dirty="0"/>
          </a:p>
        </p:txBody>
      </p:sp>
      <p:sp>
        <p:nvSpPr>
          <p:cNvPr id="4" name="12-Point Star 3"/>
          <p:cNvSpPr/>
          <p:nvPr/>
        </p:nvSpPr>
        <p:spPr>
          <a:xfrm>
            <a:off x="1357290" y="3071810"/>
            <a:ext cx="785818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20</a:t>
            </a:r>
            <a:endParaRPr lang="en-US" dirty="0"/>
          </a:p>
        </p:txBody>
      </p:sp>
      <p:sp>
        <p:nvSpPr>
          <p:cNvPr id="5" name="12-Point Star 4"/>
          <p:cNvSpPr/>
          <p:nvPr/>
        </p:nvSpPr>
        <p:spPr>
          <a:xfrm>
            <a:off x="428596" y="4357694"/>
            <a:ext cx="857256" cy="10715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10</a:t>
            </a:r>
            <a:endParaRPr lang="en-US" dirty="0"/>
          </a:p>
        </p:txBody>
      </p:sp>
      <p:sp>
        <p:nvSpPr>
          <p:cNvPr id="6" name="12-Point Star 5"/>
          <p:cNvSpPr/>
          <p:nvPr/>
        </p:nvSpPr>
        <p:spPr>
          <a:xfrm>
            <a:off x="2786050" y="2071678"/>
            <a:ext cx="928694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15</a:t>
            </a:r>
            <a:endParaRPr lang="en-US" dirty="0"/>
          </a:p>
        </p:txBody>
      </p:sp>
      <p:sp>
        <p:nvSpPr>
          <p:cNvPr id="7" name="12-Point Star 6"/>
          <p:cNvSpPr/>
          <p:nvPr/>
        </p:nvSpPr>
        <p:spPr>
          <a:xfrm>
            <a:off x="2214546" y="4000504"/>
            <a:ext cx="928694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9</a:t>
            </a:r>
            <a:endParaRPr lang="en-US" dirty="0"/>
          </a:p>
        </p:txBody>
      </p:sp>
      <p:sp>
        <p:nvSpPr>
          <p:cNvPr id="8" name="12-Point Star 7"/>
          <p:cNvSpPr/>
          <p:nvPr/>
        </p:nvSpPr>
        <p:spPr>
          <a:xfrm>
            <a:off x="2000232" y="5572140"/>
            <a:ext cx="1071570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17</a:t>
            </a:r>
            <a:endParaRPr lang="en-US" dirty="0"/>
          </a:p>
        </p:txBody>
      </p:sp>
      <p:sp>
        <p:nvSpPr>
          <p:cNvPr id="9" name="12-Point Star 8"/>
          <p:cNvSpPr/>
          <p:nvPr/>
        </p:nvSpPr>
        <p:spPr>
          <a:xfrm>
            <a:off x="4714876" y="1928802"/>
            <a:ext cx="785818" cy="114300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</a:t>
            </a:r>
            <a:endParaRPr lang="en-US" dirty="0"/>
          </a:p>
        </p:txBody>
      </p:sp>
      <p:sp>
        <p:nvSpPr>
          <p:cNvPr id="10" name="12-Point Star 9"/>
          <p:cNvSpPr/>
          <p:nvPr/>
        </p:nvSpPr>
        <p:spPr>
          <a:xfrm>
            <a:off x="3929058" y="4000504"/>
            <a:ext cx="785818" cy="10715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5</a:t>
            </a:r>
            <a:endParaRPr lang="en-US" dirty="0"/>
          </a:p>
        </p:txBody>
      </p:sp>
      <p:sp>
        <p:nvSpPr>
          <p:cNvPr id="11" name="12-Point Star 10"/>
          <p:cNvSpPr/>
          <p:nvPr/>
        </p:nvSpPr>
        <p:spPr>
          <a:xfrm>
            <a:off x="5929322" y="3214686"/>
            <a:ext cx="857256" cy="114300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13</a:t>
            </a:r>
            <a:endParaRPr lang="en-US" dirty="0"/>
          </a:p>
        </p:txBody>
      </p:sp>
      <p:sp>
        <p:nvSpPr>
          <p:cNvPr id="12" name="12-Point Star 11"/>
          <p:cNvSpPr/>
          <p:nvPr/>
        </p:nvSpPr>
        <p:spPr>
          <a:xfrm>
            <a:off x="5429256" y="5143512"/>
            <a:ext cx="928694" cy="78581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8</a:t>
            </a:r>
            <a:endParaRPr lang="en-US" dirty="0"/>
          </a:p>
        </p:txBody>
      </p:sp>
      <p:sp>
        <p:nvSpPr>
          <p:cNvPr id="13" name="12-Point Star 12"/>
          <p:cNvSpPr/>
          <p:nvPr/>
        </p:nvSpPr>
        <p:spPr>
          <a:xfrm>
            <a:off x="7000892" y="2071678"/>
            <a:ext cx="1071570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18</a:t>
            </a:r>
            <a:endParaRPr lang="en-US" dirty="0"/>
          </a:p>
        </p:txBody>
      </p:sp>
      <p:sp>
        <p:nvSpPr>
          <p:cNvPr id="14" name="12-Point Star 13"/>
          <p:cNvSpPr/>
          <p:nvPr/>
        </p:nvSpPr>
        <p:spPr>
          <a:xfrm>
            <a:off x="7215206" y="4857760"/>
            <a:ext cx="1000132" cy="10715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2</a:t>
            </a:r>
            <a:endParaRPr lang="en-US" dirty="0"/>
          </a:p>
        </p:txBody>
      </p:sp>
      <p:sp>
        <p:nvSpPr>
          <p:cNvPr id="15" name="12-Point Star 14"/>
          <p:cNvSpPr/>
          <p:nvPr/>
        </p:nvSpPr>
        <p:spPr>
          <a:xfrm>
            <a:off x="3714744" y="5500702"/>
            <a:ext cx="857256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19</a:t>
            </a:r>
            <a:endParaRPr lang="en-US" dirty="0"/>
          </a:p>
        </p:txBody>
      </p:sp>
      <p:sp>
        <p:nvSpPr>
          <p:cNvPr id="16" name="12-Point Star 15"/>
          <p:cNvSpPr/>
          <p:nvPr/>
        </p:nvSpPr>
        <p:spPr>
          <a:xfrm>
            <a:off x="428596" y="5786454"/>
            <a:ext cx="714380" cy="71438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9</a:t>
            </a:r>
            <a:endParaRPr lang="en-US" dirty="0"/>
          </a:p>
        </p:txBody>
      </p:sp>
      <p:sp>
        <p:nvSpPr>
          <p:cNvPr id="17" name="12-Point Star 16"/>
          <p:cNvSpPr/>
          <p:nvPr/>
        </p:nvSpPr>
        <p:spPr>
          <a:xfrm>
            <a:off x="7572396" y="3500438"/>
            <a:ext cx="928694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14</a:t>
            </a:r>
            <a:endParaRPr lang="en-US" dirty="0"/>
          </a:p>
        </p:txBody>
      </p:sp>
      <p:sp>
        <p:nvSpPr>
          <p:cNvPr id="18" name="12-Point Star 17"/>
          <p:cNvSpPr/>
          <p:nvPr/>
        </p:nvSpPr>
        <p:spPr>
          <a:xfrm>
            <a:off x="3071802" y="3071810"/>
            <a:ext cx="857256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11</a:t>
            </a:r>
            <a:endParaRPr lang="en-US" dirty="0"/>
          </a:p>
        </p:txBody>
      </p:sp>
      <p:sp>
        <p:nvSpPr>
          <p:cNvPr id="19" name="12-Point Star 18"/>
          <p:cNvSpPr/>
          <p:nvPr/>
        </p:nvSpPr>
        <p:spPr>
          <a:xfrm>
            <a:off x="6215074" y="6072206"/>
            <a:ext cx="857256" cy="64294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4</a:t>
            </a:r>
            <a:endParaRPr lang="en-US" dirty="0"/>
          </a:p>
        </p:txBody>
      </p:sp>
      <p:sp>
        <p:nvSpPr>
          <p:cNvPr id="20" name="12-Point Star 19"/>
          <p:cNvSpPr/>
          <p:nvPr/>
        </p:nvSpPr>
        <p:spPr>
          <a:xfrm>
            <a:off x="1428728" y="1857364"/>
            <a:ext cx="785818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4</a:t>
            </a:r>
            <a:endParaRPr lang="en-US" dirty="0"/>
          </a:p>
        </p:txBody>
      </p:sp>
      <p:sp>
        <p:nvSpPr>
          <p:cNvPr id="21" name="12-Point Star 20"/>
          <p:cNvSpPr/>
          <p:nvPr/>
        </p:nvSpPr>
        <p:spPr>
          <a:xfrm>
            <a:off x="7858148" y="5929330"/>
            <a:ext cx="928694" cy="9286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14</a:t>
            </a:r>
            <a:endParaRPr lang="en-US" dirty="0"/>
          </a:p>
        </p:txBody>
      </p:sp>
      <p:sp>
        <p:nvSpPr>
          <p:cNvPr id="22" name="12-Point Star 21"/>
          <p:cNvSpPr/>
          <p:nvPr/>
        </p:nvSpPr>
        <p:spPr>
          <a:xfrm>
            <a:off x="4714876" y="3429000"/>
            <a:ext cx="857256" cy="71438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16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FFC000"/>
                </a:solidFill>
              </a:rPr>
              <a:t>8. БРОЈЕВИ ПРВЕ СТОТИНЕ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Cyrl-RS" sz="1600" b="1" dirty="0" smtClean="0">
                <a:solidFill>
                  <a:srgbClr val="00B0F0"/>
                </a:solidFill>
              </a:rPr>
              <a:t>НАПИШИ БРОЈЕВЕ ТРЕЋЕ ДЕСЕТИЦЕ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sz="1800" b="1" dirty="0" smtClean="0">
                <a:solidFill>
                  <a:srgbClr val="00B0F0"/>
                </a:solidFill>
              </a:rPr>
              <a:t>НАПИШИ БРОЈЕВЕ ПЕТЕ ДЕСЕТИЦЕ</a:t>
            </a:r>
            <a:endParaRPr lang="en-US" sz="1800" b="1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6" name="Vertical Scroll 5"/>
          <p:cNvSpPr/>
          <p:nvPr/>
        </p:nvSpPr>
        <p:spPr>
          <a:xfrm>
            <a:off x="571472" y="2357430"/>
            <a:ext cx="3500462" cy="37147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Vertical Scroll 6"/>
          <p:cNvSpPr/>
          <p:nvPr/>
        </p:nvSpPr>
        <p:spPr>
          <a:xfrm>
            <a:off x="5429256" y="2428868"/>
            <a:ext cx="3429024" cy="37147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FF0000"/>
                </a:solidFill>
              </a:rPr>
              <a:t>9. ПАРНИ И НЕПАРНИ БРОЈЕВИ ПРВЕ СТОТИНЕ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>
                <a:solidFill>
                  <a:srgbClr val="FF0000"/>
                </a:solidFill>
              </a:rPr>
              <a:t>НАПИШИ ПАРНЕ БРОЈЕВЕ СЕДМЕ ДЕСЕТИЦЕ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sz="2000" smtClean="0">
                <a:solidFill>
                  <a:srgbClr val="FF0000"/>
                </a:solidFill>
              </a:rPr>
              <a:t>НАПИШИ НЕПАРНЕ БРОЈЕВЕ СЕДМЕ </a:t>
            </a:r>
            <a:r>
              <a:rPr lang="sr-Cyrl-RS" sz="2000" dirty="0" smtClean="0">
                <a:solidFill>
                  <a:srgbClr val="FF0000"/>
                </a:solidFill>
              </a:rPr>
              <a:t>ДЕСЕТИЦЕ</a:t>
            </a:r>
            <a:endParaRPr lang="en-US" sz="20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Horizontal Scroll 4"/>
          <p:cNvSpPr/>
          <p:nvPr/>
        </p:nvSpPr>
        <p:spPr>
          <a:xfrm>
            <a:off x="4857752" y="2857496"/>
            <a:ext cx="3571900" cy="328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orizontal Scroll 5"/>
          <p:cNvSpPr/>
          <p:nvPr/>
        </p:nvSpPr>
        <p:spPr>
          <a:xfrm>
            <a:off x="357158" y="3000372"/>
            <a:ext cx="3786214" cy="328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ВЕЖБА</vt:lpstr>
      <vt:lpstr>1. Квадрате заокружи плавом бојом, троуглове жутом, кругове црвеном, а правоугаонике зеленом бојом.</vt:lpstr>
      <vt:lpstr>2. СПОЈ СУНЦЕ И ОБЛАК ПРАВОМ И КРИВОМ ЛИНИЈОМ </vt:lpstr>
      <vt:lpstr>4. ЗЕЛЕНОМ ЛИНИЈОМ СПОЈИ ЈЕДНОЦИФРЕНЕ БРОЈЕВЕ, А ЦРВЕНОМ ЛИНИЈОМ СВЕ ДВОЦИФРЕНЕ БРОЈЕВЕ </vt:lpstr>
      <vt:lpstr>5. У КРУГ ПОСТАВИ ЗВЕЗДИЦЕ, А У КВАДРАТ ОБЛАЧИЋЕ. НА ЛИНИЈИ КРУГА И КВАДРАТА  ПОСТАВИ СУНЦЕ.</vt:lpstr>
      <vt:lpstr>6.ЗАОКРУЖИ КВАДРАТЕ ЦРВЕНОМ А ТРОУГЛОВЕ ЗЕЛЕНОМ БОЈОМ.</vt:lpstr>
      <vt:lpstr>7. ЗАОКРУЖИ БРОЈЕВЕ ПРВЕ ДЕСЕТИЦЕ КРИВОМ ЛИНИЈОМ.СПОЈ БРОЈЕВЕ ДРУГЕ ДЕСЕТИЦЕ ИЗЛОМЉЕНОМ ЛИНИЈОМ.</vt:lpstr>
      <vt:lpstr>8. БРОЈЕВИ ПРВЕ СТОТИНЕ</vt:lpstr>
      <vt:lpstr>9. ПАРНИ И НЕПАРНИ БРОЈЕВИ ПРВЕ СТОТИНЕ</vt:lpstr>
      <vt:lpstr>СРЕЋАН РАД!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Геометријска тела и фигуре</dc:title>
  <dc:creator>Moravka Ivanovic</dc:creator>
  <cp:lastModifiedBy>Moravka Ivanovic</cp:lastModifiedBy>
  <cp:revision>11</cp:revision>
  <dcterms:created xsi:type="dcterms:W3CDTF">2020-05-24T10:03:31Z</dcterms:created>
  <dcterms:modified xsi:type="dcterms:W3CDTF">2020-05-24T11:48:27Z</dcterms:modified>
</cp:coreProperties>
</file>