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AB2323-A6BB-44C0-9BCE-2D4A8FD89600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89ED04-3443-427F-8350-07D45AE18E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b="1" dirty="0" smtClean="0"/>
              <a:t>ЗАДАЦИ О ГЕОМЕТРИЈСКИМ ОБЛИЦИМА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b="1" dirty="0" smtClean="0"/>
              <a:t>ОБНАВЉАМО, СИСТЕМАТИЗУЈЕМО,ВЕЖБАМО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3429000"/>
            <a:ext cx="6172200" cy="1553524"/>
          </a:xfrm>
        </p:spPr>
        <p:txBody>
          <a:bodyPr>
            <a:normAutofit/>
          </a:bodyPr>
          <a:lstStyle/>
          <a:p>
            <a:r>
              <a:rPr lang="sr-Cyrl-RS" b="1" dirty="0" smtClean="0"/>
              <a:t> </a:t>
            </a:r>
            <a:r>
              <a:rPr lang="sr-Cyrl-RS" b="1" dirty="0" smtClean="0">
                <a:solidFill>
                  <a:srgbClr val="FFC000"/>
                </a:solidFill>
              </a:rPr>
              <a:t>ПРЕПОЗНАЈ ДАТЕ ГЕОМЕТРИЈСКЕ </a:t>
            </a:r>
            <a:r>
              <a:rPr lang="sr-Cyrl-RS" b="1" dirty="0" smtClean="0">
                <a:solidFill>
                  <a:srgbClr val="FFC000"/>
                </a:solidFill>
              </a:rPr>
              <a:t>ОБЛИКЕ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1600" b="1" dirty="0" smtClean="0">
                <a:solidFill>
                  <a:srgbClr val="FFC000"/>
                </a:solidFill>
              </a:rPr>
              <a:t>НА СЛИЦИ ВИДИШ:</a:t>
            </a:r>
          </a:p>
          <a:p>
            <a:pPr fontAlgn="base"/>
            <a:r>
              <a:rPr lang="ru-RU" sz="1600" b="1" dirty="0" smtClean="0">
                <a:solidFill>
                  <a:srgbClr val="FFC000"/>
                </a:solidFill>
              </a:rPr>
              <a:t>КРУГОВА_______</a:t>
            </a:r>
          </a:p>
          <a:p>
            <a:pPr fontAlgn="base"/>
            <a:r>
              <a:rPr lang="ru-RU" sz="1600" b="1" dirty="0" smtClean="0">
                <a:solidFill>
                  <a:srgbClr val="FFC000"/>
                </a:solidFill>
              </a:rPr>
              <a:t>ТРОУГЛОВА_____</a:t>
            </a:r>
          </a:p>
          <a:p>
            <a:pPr fontAlgn="base"/>
            <a:r>
              <a:rPr lang="ru-RU" sz="1600" b="1" dirty="0" smtClean="0">
                <a:solidFill>
                  <a:srgbClr val="FFC000"/>
                </a:solidFill>
              </a:rPr>
              <a:t>КВАДРАТА______</a:t>
            </a:r>
          </a:p>
          <a:p>
            <a:pPr fontAlgn="base"/>
            <a:r>
              <a:rPr lang="ru-RU" sz="1600" b="1" dirty="0" smtClean="0">
                <a:solidFill>
                  <a:srgbClr val="FFC000"/>
                </a:solidFill>
              </a:rPr>
              <a:t>ПРАВОУГАОНИКА_____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lowchart: Process 3"/>
          <p:cNvSpPr/>
          <p:nvPr/>
        </p:nvSpPr>
        <p:spPr>
          <a:xfrm>
            <a:off x="3643306" y="1714488"/>
            <a:ext cx="1000132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4357686" y="214290"/>
            <a:ext cx="1714512" cy="1143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8215338" y="1285860"/>
            <a:ext cx="714380" cy="9286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6357950" y="1285860"/>
            <a:ext cx="1071570" cy="18573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4857752" y="1500174"/>
            <a:ext cx="642942" cy="9286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2571736" y="214290"/>
            <a:ext cx="571504" cy="7143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72462" y="3357562"/>
            <a:ext cx="42862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857356" y="1000108"/>
            <a:ext cx="71438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358082" y="928670"/>
            <a:ext cx="785818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86116" y="214290"/>
            <a:ext cx="928694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29586" y="2357430"/>
            <a:ext cx="50006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/>
          <p:cNvSpPr/>
          <p:nvPr/>
        </p:nvSpPr>
        <p:spPr>
          <a:xfrm>
            <a:off x="8143900" y="214290"/>
            <a:ext cx="714380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ocess 15"/>
          <p:cNvSpPr/>
          <p:nvPr/>
        </p:nvSpPr>
        <p:spPr>
          <a:xfrm>
            <a:off x="2000232" y="214290"/>
            <a:ext cx="500066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ocess 16"/>
          <p:cNvSpPr/>
          <p:nvPr/>
        </p:nvSpPr>
        <p:spPr>
          <a:xfrm>
            <a:off x="2643174" y="1500174"/>
            <a:ext cx="857256" cy="9286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ocess 17"/>
          <p:cNvSpPr/>
          <p:nvPr/>
        </p:nvSpPr>
        <p:spPr>
          <a:xfrm>
            <a:off x="6429388" y="214290"/>
            <a:ext cx="1214446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ocess 18"/>
          <p:cNvSpPr/>
          <p:nvPr/>
        </p:nvSpPr>
        <p:spPr>
          <a:xfrm>
            <a:off x="5715008" y="1857364"/>
            <a:ext cx="500066" cy="135732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ocess 19"/>
          <p:cNvSpPr/>
          <p:nvPr/>
        </p:nvSpPr>
        <p:spPr>
          <a:xfrm>
            <a:off x="4286248" y="2714620"/>
            <a:ext cx="1214446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ОБОЈИ ГЕОМЕТРИЈСКЕ ОБЛИКЕ ДАТИМ БОЈАМА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286000" y="5429264"/>
            <a:ext cx="6172200" cy="142876"/>
          </a:xfrm>
        </p:spPr>
        <p:txBody>
          <a:bodyPr>
            <a:normAutofit fontScale="25000" lnSpcReduction="20000"/>
          </a:bodyPr>
          <a:lstStyle/>
          <a:p>
            <a:r>
              <a:rPr lang="sr-Cyrl-RS" dirty="0" smtClean="0"/>
              <a:t>МОРАВКА</a:t>
            </a:r>
            <a:endParaRPr lang="en-US" dirty="0"/>
          </a:p>
        </p:txBody>
      </p:sp>
      <p:pic>
        <p:nvPicPr>
          <p:cNvPr id="3074" name="Picture 2" descr="https://lh3.googleusercontent.com/6Q3CEWaee62yxAi71A8NWiEhtnH9a1yDbZl2tcXDVp_hzDqvi7uqFIkyNftOWWGi7sjAEiN7qnMjS6au0QxpetsUJxj2mMRc-OMX7wGTmhqY1FXu12iGnN1s80Uh_NiqJ7w2AvQvfj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571480"/>
            <a:ext cx="2416161" cy="335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C000"/>
                </a:solidFill>
              </a:rPr>
              <a:t>НАЦРТАЈ И СЛОЖИ РАЗЛИЧИТЕ ФИГУРЕ  ЧИЈИ СУ ЕЛЕМЕНТИ:  КРУГ, ТРОУГАО, КВАДРАТ И ПРАВОУГАОНИК.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3362"/>
          </a:xfrm>
        </p:spPr>
        <p:txBody>
          <a:bodyPr>
            <a:normAutofit fontScale="25000" lnSpcReduction="20000"/>
          </a:bodyPr>
          <a:lstStyle/>
          <a:p>
            <a:r>
              <a:rPr lang="sr-Cyrl-RS" dirty="0" smtClean="0"/>
              <a:t>МОРАВКА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86116" y="714356"/>
            <a:ext cx="57150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 rot="1951654">
            <a:off x="3621465" y="93636"/>
            <a:ext cx="524228" cy="60312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6977064">
            <a:off x="3863275" y="914813"/>
            <a:ext cx="642942" cy="5715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 rot="17207118">
            <a:off x="2688116" y="390271"/>
            <a:ext cx="642942" cy="571504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12770052">
            <a:off x="2908567" y="1282780"/>
            <a:ext cx="710480" cy="66125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>
            <a:off x="3714744" y="1428736"/>
            <a:ext cx="142876" cy="1143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ocess 10"/>
          <p:cNvSpPr/>
          <p:nvPr/>
        </p:nvSpPr>
        <p:spPr>
          <a:xfrm>
            <a:off x="5500694" y="1357298"/>
            <a:ext cx="785818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ocess 11"/>
          <p:cNvSpPr/>
          <p:nvPr/>
        </p:nvSpPr>
        <p:spPr>
          <a:xfrm>
            <a:off x="6357950" y="1357298"/>
            <a:ext cx="714380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/>
          <p:cNvSpPr/>
          <p:nvPr/>
        </p:nvSpPr>
        <p:spPr>
          <a:xfrm>
            <a:off x="7143768" y="1357298"/>
            <a:ext cx="714380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ocess 13"/>
          <p:cNvSpPr/>
          <p:nvPr/>
        </p:nvSpPr>
        <p:spPr>
          <a:xfrm>
            <a:off x="6000760" y="714356"/>
            <a:ext cx="714380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572132" y="2071678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715140" y="2071678"/>
            <a:ext cx="642942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C000"/>
                </a:solidFill>
              </a:rPr>
              <a:t>ОБЛАСТ, ГРАНИЦА, ПОЛОЖАЈ У ОДНОСУ НА ЗАТВОРЕНУ ЛИНИЈУ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квадрат и у њему два круга;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троугао и ван њега цветић;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квадрат и ван њега 3 тоугла;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троугао и у њему 1 квадрат;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правоугаоник и у њему 5 круга;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круг и ван њега кућицу;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затворену криву линију и на њој 4 кружића;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затворену криву линију у њој 2 кружића,  ван ње 4 троугла ;</a:t>
            </a:r>
          </a:p>
          <a:p>
            <a:pPr fontAlgn="base"/>
            <a:r>
              <a:rPr lang="sr-Cyrl-RS" sz="4400" b="1" dirty="0" smtClean="0">
                <a:solidFill>
                  <a:srgbClr val="FFC000"/>
                </a:solidFill>
              </a:rPr>
              <a:t>Нацртај затворену криву линију и на њој 3 кружића ван ње ауто;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46" y="5429264"/>
            <a:ext cx="6172200" cy="142876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rgbClr val="FFC000"/>
                </a:solidFill>
              </a:rPr>
              <a:t/>
            </a:r>
            <a:br>
              <a:rPr lang="ru-RU" b="0" dirty="0" smtClean="0">
                <a:solidFill>
                  <a:srgbClr val="FFC000"/>
                </a:solidFill>
              </a:rPr>
            </a:br>
            <a:r>
              <a:rPr lang="ru-RU" b="0" dirty="0" smtClean="0">
                <a:solidFill>
                  <a:srgbClr val="FFC000"/>
                </a:solidFill>
              </a:rPr>
              <a:t>      </a:t>
            </a:r>
            <a:br>
              <a:rPr lang="ru-RU" b="0" dirty="0" smtClean="0">
                <a:solidFill>
                  <a:srgbClr val="FFC000"/>
                </a:solidFill>
              </a:rPr>
            </a:br>
            <a:r>
              <a:rPr lang="ru-RU" sz="3200" dirty="0" smtClean="0">
                <a:solidFill>
                  <a:srgbClr val="FFC000"/>
                </a:solidFill>
              </a:rPr>
              <a:t> </a:t>
            </a:r>
            <a:r>
              <a:rPr lang="ru-RU" sz="3200" dirty="0" smtClean="0">
                <a:solidFill>
                  <a:srgbClr val="FFC000"/>
                </a:solidFill>
              </a:rPr>
              <a:t/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ru-RU" sz="3200" dirty="0" smtClean="0">
                <a:solidFill>
                  <a:srgbClr val="FFC000"/>
                </a:solidFill>
              </a:rPr>
              <a:t/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ru-RU" sz="3200" dirty="0" smtClean="0">
                <a:solidFill>
                  <a:srgbClr val="FFC000"/>
                </a:solidFill>
              </a:rPr>
              <a:t/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ru-RU" sz="3200" dirty="0" smtClean="0">
                <a:solidFill>
                  <a:srgbClr val="FFC000"/>
                </a:solidFill>
              </a:rPr>
              <a:t/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ru-RU" sz="3200" dirty="0" smtClean="0">
                <a:solidFill>
                  <a:srgbClr val="FFC000"/>
                </a:solidFill>
              </a:rPr>
              <a:t/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ru-RU" sz="2200" dirty="0" smtClean="0">
                <a:solidFill>
                  <a:srgbClr val="FFC000"/>
                </a:solidFill>
              </a:rPr>
              <a:t>ИЗБРОЈ </a:t>
            </a:r>
            <a:r>
              <a:rPr lang="ru-RU" sz="2200" dirty="0" smtClean="0">
                <a:solidFill>
                  <a:srgbClr val="FFC000"/>
                </a:solidFill>
              </a:rPr>
              <a:t>ТРОУГЛОВЕ, КРУГОВЕ, КВАДРАТЕ И </a:t>
            </a:r>
            <a:r>
              <a:rPr lang="ru-RU" sz="2200" dirty="0" smtClean="0">
                <a:solidFill>
                  <a:srgbClr val="FFC000"/>
                </a:solidFill>
              </a:rPr>
              <a:t/>
            </a:r>
            <a:br>
              <a:rPr lang="ru-RU" sz="2200" dirty="0" smtClean="0">
                <a:solidFill>
                  <a:srgbClr val="FFC000"/>
                </a:solidFill>
              </a:rPr>
            </a:br>
            <a:r>
              <a:rPr lang="ru-RU" sz="2200" dirty="0" smtClean="0">
                <a:solidFill>
                  <a:srgbClr val="FFC000"/>
                </a:solidFill>
              </a:rPr>
              <a:t>ПРАВОУГАОНИКЕ</a:t>
            </a:r>
            <a:r>
              <a:rPr lang="ru-RU" sz="2200" dirty="0" smtClean="0">
                <a:solidFill>
                  <a:srgbClr val="FFC000"/>
                </a:solidFill>
              </a:rPr>
              <a:t>. </a:t>
            </a:r>
            <a:r>
              <a:rPr lang="ru-RU" sz="2200" dirty="0" smtClean="0">
                <a:solidFill>
                  <a:srgbClr val="FFC000"/>
                </a:solidFill>
              </a:rPr>
              <a:t>НАПИШИ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b="0" dirty="0" smtClean="0">
                <a:solidFill>
                  <a:srgbClr val="FFC000"/>
                </a:solidFill>
              </a:rPr>
              <a:t/>
            </a:r>
            <a:br>
              <a:rPr lang="ru-RU" b="0" dirty="0" smtClean="0">
                <a:solidFill>
                  <a:srgbClr val="FFC000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715016"/>
            <a:ext cx="6172200" cy="666734"/>
          </a:xfrm>
        </p:spPr>
        <p:txBody>
          <a:bodyPr/>
          <a:lstStyle/>
          <a:p>
            <a:r>
              <a:rPr lang="ru-RU" b="0" dirty="0" smtClean="0">
                <a:solidFill>
                  <a:srgbClr val="FFC000"/>
                </a:solidFill>
              </a:rPr>
              <a:t>НАЦРТАЈ И ТИ СЛИЧНО</a:t>
            </a:r>
            <a:br>
              <a:rPr lang="ru-RU" b="0" dirty="0" smtClean="0">
                <a:solidFill>
                  <a:srgbClr val="FFC000"/>
                </a:solidFill>
              </a:rPr>
            </a:br>
            <a:endParaRPr lang="en-US" dirty="0"/>
          </a:p>
        </p:txBody>
      </p:sp>
      <p:pic>
        <p:nvPicPr>
          <p:cNvPr id="19458" name="Picture 2" descr="https://lh3.googleusercontent.com/_d4lM03of1UL0mFCccFkKYJvhvVi8E2zp8ElswwgmeLTym7J8Ncg0u3--fK_ZyqxWPZ9mD1q-4WSVoq7Agm1q6W8YVmLxmaPI6AEw7-FJtiGgBwWAvhG1wWbxgUGnsVVfCzlXljPw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1942" y="142852"/>
            <a:ext cx="3556417" cy="35717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ЦРТАЊЕ ПРЕПОЗНАВЉИВИХ ГЕОМЕТРИЈСКИХ ОБЛИКА ПОМОЋУ ШАБЛОНА НА ЛЕЊИРУ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sz="1400" b="1" dirty="0" smtClean="0"/>
              <a:t>-НАЦРТАЈ </a:t>
            </a:r>
            <a:r>
              <a:rPr lang="sr-Cyrl-RS" sz="1400" b="1" dirty="0" smtClean="0"/>
              <a:t>СЛЕДЕЋЕ ГЕОМЕТРИЈСКЕ </a:t>
            </a:r>
            <a:r>
              <a:rPr lang="sr-Cyrl-RS" sz="1400" b="1" dirty="0" smtClean="0"/>
              <a:t>ОБЛИКЕ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7488" y="1857364"/>
            <a:ext cx="1500198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6000760" y="1714488"/>
            <a:ext cx="1214446" cy="10715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/>
          <p:cNvSpPr/>
          <p:nvPr/>
        </p:nvSpPr>
        <p:spPr>
          <a:xfrm>
            <a:off x="7715272" y="2071678"/>
            <a:ext cx="642942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29190" y="2071678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 smtClean="0">
                <a:solidFill>
                  <a:srgbClr val="FF0000"/>
                </a:solidFill>
              </a:rPr>
              <a:t>С</a:t>
            </a:r>
            <a:r>
              <a:rPr lang="sr-Cyrl-RS" sz="4000" dirty="0" smtClean="0"/>
              <a:t>Р</a:t>
            </a:r>
            <a:r>
              <a:rPr lang="sr-Cyrl-RS" sz="4000" dirty="0" smtClean="0">
                <a:solidFill>
                  <a:srgbClr val="92D050"/>
                </a:solidFill>
              </a:rPr>
              <a:t>Е</a:t>
            </a:r>
            <a:r>
              <a:rPr lang="sr-Cyrl-RS" sz="4000" dirty="0" smtClean="0">
                <a:solidFill>
                  <a:srgbClr val="00B0F0"/>
                </a:solidFill>
              </a:rPr>
              <a:t>Ћ</a:t>
            </a:r>
            <a:r>
              <a:rPr lang="sr-Cyrl-RS" sz="4000" dirty="0" smtClean="0">
                <a:solidFill>
                  <a:srgbClr val="7030A0"/>
                </a:solidFill>
              </a:rPr>
              <a:t>А</a:t>
            </a:r>
            <a:r>
              <a:rPr lang="sr-Cyrl-RS" sz="4000" dirty="0" smtClean="0"/>
              <a:t>Н </a:t>
            </a:r>
            <a:r>
              <a:rPr lang="sr-Cyrl-RS" sz="4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Р</a:t>
            </a:r>
            <a:r>
              <a:rPr lang="sr-Cyrl-RS" sz="4000" dirty="0" smtClean="0"/>
              <a:t>А</a:t>
            </a:r>
            <a:r>
              <a:rPr lang="sr-Cyrl-RS" sz="4000" dirty="0" smtClean="0">
                <a:solidFill>
                  <a:srgbClr val="FFC000"/>
                </a:solidFill>
              </a:rPr>
              <a:t>Д</a:t>
            </a:r>
            <a:r>
              <a:rPr lang="sr-Cyrl-RS" sz="4000" dirty="0" smtClean="0"/>
              <a:t>!</a:t>
            </a:r>
            <a:r>
              <a:rPr lang="sr-Cyrl-RS" sz="4000" b="0" dirty="0" smtClean="0"/>
              <a:t/>
            </a:r>
            <a:br>
              <a:rPr lang="sr-Cyrl-RS" sz="4000" b="0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smtClean="0"/>
              <a:t>Вежбај.</a:t>
            </a:r>
            <a:endParaRPr lang="en-US" dirty="0"/>
          </a:p>
        </p:txBody>
      </p:sp>
      <p:pic>
        <p:nvPicPr>
          <p:cNvPr id="20482" name="Picture 2" descr="https://lh6.googleusercontent.com/5w4lRd7MMMGNbUIakYeoPeVrb2QvUwtEDhcgJtacDIJUmj3HrEqUhWlftjiPCiSplR0HKM5EYQS6zO-RLn54hgojmAnLCcsbah0S4bzWrWdRdx0lONG4S9ZdsnytZPOkxKdo6YNopS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929198"/>
            <a:ext cx="928694" cy="1316907"/>
          </a:xfrm>
          <a:prstGeom prst="rect">
            <a:avLst/>
          </a:prstGeom>
          <a:noFill/>
        </p:spPr>
      </p:pic>
      <p:pic>
        <p:nvPicPr>
          <p:cNvPr id="5" name="Picture 4" descr="101284943_130950655266272_5084869437375381504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86644" y="357166"/>
            <a:ext cx="1214428" cy="16192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180</TotalTime>
  <Words>133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ЗАДАЦИ О ГЕОМЕТРИЈСКИМ ОБЛИЦИМА</vt:lpstr>
      <vt:lpstr> ПРЕПОЗНАЈ ДАТЕ ГЕОМЕТРИЈСКЕ ОБЛИКЕ</vt:lpstr>
      <vt:lpstr>ОБОЈИ ГЕОМЕТРИЈСКЕ ОБЛИКЕ ДАТИМ БОЈАМА</vt:lpstr>
      <vt:lpstr>НАЦРТАЈ И СЛОЖИ РАЗЛИЧИТЕ ФИГУРЕ  ЧИЈИ СУ ЕЛЕМЕНТИ:  КРУГ, ТРОУГАО, КВАДРАТ И ПРАВОУГАОНИК.</vt:lpstr>
      <vt:lpstr>ОБЛАСТ, ГРАНИЦА, ПОЛОЖАЈ У ОДНОСУ НА ЗАТВОРЕНУ ЛИНИЈУ</vt:lpstr>
      <vt:lpstr>              ИЗБРОЈ ТРОУГЛОВЕ, КРУГОВЕ, КВАДРАТЕ И  ПРАВОУГАОНИКЕ. НАПИШИ   </vt:lpstr>
      <vt:lpstr>ЦРТАЊЕ ПРЕПОЗНАВЉИВИХ ГЕОМЕТРИЈСКИХ ОБЛИКА ПОМОЋУ ШАБЛОНА НА ЛЕЊИРУ</vt:lpstr>
      <vt:lpstr>СРЕЋАН РАД!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Moravka Ivanovic</dc:creator>
  <cp:lastModifiedBy>Moravka Ivanovic</cp:lastModifiedBy>
  <cp:revision>17</cp:revision>
  <dcterms:created xsi:type="dcterms:W3CDTF">2020-06-01T19:52:51Z</dcterms:created>
  <dcterms:modified xsi:type="dcterms:W3CDTF">2020-06-01T22:53:04Z</dcterms:modified>
</cp:coreProperties>
</file>