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2bbb58c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2bbb58c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2bbb58c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82bbb58c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82bbb58c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82bbb58c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6462844a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6462844a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82bbb58c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82bbb58c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82bbb58c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82bbb58c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82bbb58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82bbb58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2bbb58c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2bbb58c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2bbb58c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82bbb58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2bbb58c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82bbb58c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6AA84F"/>
                </a:solidFill>
              </a:rPr>
              <a:t>ГЛАС, СЛОВО, РЕЧ, РЕЧЕНИЦА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800">
                <a:solidFill>
                  <a:srgbClr val="00FF00"/>
                </a:solidFill>
                <a:highlight>
                  <a:srgbClr val="0000FF"/>
                </a:highlight>
              </a:rPr>
              <a:t>СИСТЕМАТИЗАЦИЈА, УТВРЂИВАЊЕ, ВЕЖБАЊЕ </a:t>
            </a:r>
            <a:endParaRPr sz="1800">
              <a:solidFill>
                <a:srgbClr val="00FF00"/>
              </a:solidFill>
              <a:highlight>
                <a:srgbClr val="0000FF"/>
              </a:highlight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387700" y="4840950"/>
            <a:ext cx="756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sr" sz="900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моравка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475" y="4348125"/>
            <a:ext cx="756300" cy="57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1941" y="4240941"/>
            <a:ext cx="684975" cy="6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СЛИКАМО РЕЧИМА И РЕЧЕНИЦАМА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9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НАПИШИ ПИТАЊА НА ОСНОВУ РЕЧЕНИЦА</a:t>
            </a:r>
            <a:endParaRPr b="1" sz="1900">
              <a:solidFill>
                <a:srgbClr val="00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00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Пчела је  пила воду.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На потоку је пчела пила воду.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Голуб је помогао пчели.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Голуб је пчели бацио лист.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На грану је слетео  голуб. </a:t>
            </a:r>
            <a:endParaRPr b="1" sz="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sr" sz="900">
                <a:solidFill>
                  <a:srgbClr val="F4CCCC"/>
                </a:solidFill>
              </a:rPr>
              <a:t>моравка</a:t>
            </a:r>
            <a:endParaRPr b="1">
              <a:solidFill>
                <a:srgbClr val="F4CCCC"/>
              </a:solidFill>
            </a:endParaRPr>
          </a:p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500">
                <a:solidFill>
                  <a:srgbClr val="00FF00"/>
                </a:solidFill>
              </a:rPr>
              <a:t>САСТАВЉАЊЕ И ЗАПИСИВАЊЕ НЕКОЛИКО УЗВИЧНИХ РЕЧЕНИЦА О ВЕТРУ.</a:t>
            </a:r>
            <a:endParaRPr b="1" sz="1500">
              <a:solidFill>
                <a:srgbClr val="00FF00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500"/>
              <a:buChar char="●"/>
            </a:pPr>
            <a:r>
              <a:t/>
            </a:r>
            <a:endParaRPr b="1" sz="15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2773450" y="445025"/>
            <a:ext cx="60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4500">
                <a:solidFill>
                  <a:srgbClr val="674EA7"/>
                </a:solidFill>
              </a:rPr>
              <a:t>С</a:t>
            </a:r>
            <a:r>
              <a:rPr b="1" lang="sr" sz="4500">
                <a:solidFill>
                  <a:srgbClr val="F1C232"/>
                </a:solidFill>
              </a:rPr>
              <a:t>Р</a:t>
            </a:r>
            <a:r>
              <a:rPr b="1" lang="sr" sz="4500">
                <a:solidFill>
                  <a:srgbClr val="FFFF00"/>
                </a:solidFill>
              </a:rPr>
              <a:t>Е</a:t>
            </a:r>
            <a:r>
              <a:rPr b="1" lang="sr" sz="4500">
                <a:solidFill>
                  <a:srgbClr val="6AA84F"/>
                </a:solidFill>
              </a:rPr>
              <a:t>Ћ</a:t>
            </a:r>
            <a:r>
              <a:rPr b="1" lang="sr" sz="4500">
                <a:solidFill>
                  <a:srgbClr val="BF9000"/>
                </a:solidFill>
              </a:rPr>
              <a:t>А</a:t>
            </a:r>
            <a:r>
              <a:rPr b="1" lang="sr" sz="4500">
                <a:solidFill>
                  <a:schemeClr val="accent3"/>
                </a:solidFill>
              </a:rPr>
              <a:t>Н</a:t>
            </a:r>
            <a:r>
              <a:rPr b="1" lang="sr" sz="4500">
                <a:solidFill>
                  <a:srgbClr val="00FFFF"/>
                </a:solidFill>
              </a:rPr>
              <a:t> </a:t>
            </a:r>
            <a:r>
              <a:rPr b="1" lang="sr" sz="4500">
                <a:solidFill>
                  <a:srgbClr val="FF0000"/>
                </a:solidFill>
              </a:rPr>
              <a:t>Р</a:t>
            </a:r>
            <a:r>
              <a:rPr b="1" lang="sr" sz="4500">
                <a:solidFill>
                  <a:srgbClr val="9900FF"/>
                </a:solidFill>
              </a:rPr>
              <a:t>А</a:t>
            </a:r>
            <a:r>
              <a:rPr b="1" lang="sr" sz="4500">
                <a:solidFill>
                  <a:srgbClr val="0000FF"/>
                </a:solidFill>
              </a:rPr>
              <a:t>Д</a:t>
            </a:r>
            <a:r>
              <a:rPr b="1" lang="sr" sz="4500">
                <a:solidFill>
                  <a:srgbClr val="6FA8DC"/>
                </a:solidFill>
              </a:rPr>
              <a:t>!</a:t>
            </a:r>
            <a:r>
              <a:rPr b="1" lang="sr" sz="4500">
                <a:solidFill>
                  <a:srgbClr val="00FFFF"/>
                </a:solidFill>
              </a:rPr>
              <a:t>                    </a:t>
            </a:r>
            <a:endParaRPr b="1" sz="4500">
              <a:solidFill>
                <a:srgbClr val="00FFFF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400" y="1354800"/>
            <a:ext cx="3184150" cy="30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050" y="3676496"/>
            <a:ext cx="1259525" cy="12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67250" y="4647625"/>
            <a:ext cx="8067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sr" sz="900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моравка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261275" y="1234050"/>
            <a:ext cx="1722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СЛОВО А  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НА ПОЧЕТКУ РЕЧИ: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-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-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-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-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-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200">
                <a:solidFill>
                  <a:srgbClr val="00FF00"/>
                </a:solidFill>
              </a:rPr>
              <a:t>-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НА</a:t>
            </a:r>
            <a:r>
              <a:rPr b="1" lang="sr">
                <a:solidFill>
                  <a:srgbClr val="00FF00"/>
                </a:solidFill>
              </a:rPr>
              <a:t>ПИШИТЕ РЕЧИ 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2495950" y="1234050"/>
            <a:ext cx="2235600" cy="3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</a:rPr>
              <a:t>С</a:t>
            </a:r>
            <a:r>
              <a:rPr b="1" lang="sr">
                <a:solidFill>
                  <a:srgbClr val="00FF00"/>
                </a:solidFill>
              </a:rPr>
              <a:t>ЛОВО А 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У СРЕДИНУ РЕЧИ:</a:t>
            </a:r>
            <a:endParaRPr b="1" sz="1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-</a:t>
            </a:r>
            <a:endParaRPr b="1" sz="1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-</a:t>
            </a:r>
            <a:endParaRPr b="1" sz="1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-</a:t>
            </a:r>
            <a:endParaRPr b="1" sz="1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-</a:t>
            </a:r>
            <a:endParaRPr b="1" sz="1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-</a:t>
            </a:r>
            <a:endParaRPr b="1" sz="1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sr" sz="1100">
                <a:solidFill>
                  <a:srgbClr val="00FF00"/>
                </a:solidFill>
              </a:rPr>
              <a:t>-</a:t>
            </a:r>
            <a:endParaRPr b="1" sz="1100">
              <a:solidFill>
                <a:srgbClr val="00FF00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773675" y="1234050"/>
            <a:ext cx="2445000" cy="3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СЛОВО А</a:t>
            </a:r>
            <a:endParaRPr b="1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 КРАЈУ РЕЧИ: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1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 sz="11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675" y="1649175"/>
            <a:ext cx="1620524" cy="16205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8211125" y="4748550"/>
            <a:ext cx="739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sr" sz="900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моравка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4230575"/>
            <a:ext cx="4117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ДА СЕ ИГРАМО...ОБОЈИ СЛИКЕ   </a:t>
            </a:r>
            <a:r>
              <a:rPr lang="sr"/>
              <a:t> </a:t>
            </a:r>
            <a:r>
              <a:rPr b="1" lang="sr" sz="900">
                <a:solidFill>
                  <a:srgbClr val="F4CCCC"/>
                </a:solidFill>
              </a:rPr>
              <a:t>моравка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86236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650" y="93575"/>
            <a:ext cx="3408999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2400">
                <a:solidFill>
                  <a:srgbClr val="00FF00"/>
                </a:solidFill>
              </a:rPr>
              <a:t>ПРЕПИШИ ТЕКСТ ПИСАНИМ СЛОВИМА.ТЕКСТ ПО ТВОМ ИЗБОРУ.</a:t>
            </a:r>
            <a:r>
              <a:rPr lang="sr">
                <a:solidFill>
                  <a:srgbClr val="00FF00"/>
                </a:solidFill>
              </a:rPr>
              <a:t>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521075" y="675950"/>
            <a:ext cx="8398500" cy="44676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250" y="1285888"/>
            <a:ext cx="5329975" cy="324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750" y="2571750"/>
            <a:ext cx="1175974" cy="108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Пролеће……………………………………………….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Ученик пише……………………………………….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Ветар…………………………………………………..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На игралишту……………………………………..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Кошарку играју……………………………………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r">
                <a:solidFill>
                  <a:srgbClr val="00FFFF"/>
                </a:solidFill>
              </a:rPr>
              <a:t>У школском дворишту……………………….. 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Допуни следеће реченице.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151" y="3520875"/>
            <a:ext cx="971575" cy="129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00"/>
                </a:solidFill>
              </a:rPr>
              <a:t>Напиши неколико реченица које говоре какво је пролеће.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7350" y="3765600"/>
            <a:ext cx="898125" cy="1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420225" y="974900"/>
            <a:ext cx="7471500" cy="39909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7000" y="1493563"/>
            <a:ext cx="3901225" cy="29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675" y="3589575"/>
            <a:ext cx="714800" cy="80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600">
                <a:solidFill>
                  <a:srgbClr val="00FFFF"/>
                </a:solidFill>
              </a:rPr>
              <a:t>СЛОВО, ГЛАС, РЕЧ, РЕЧЕНИЦА</a:t>
            </a:r>
            <a:endParaRPr b="1" sz="1600">
              <a:solidFill>
                <a:srgbClr val="00FFFF"/>
              </a:solidFill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sr" sz="1600">
                <a:solidFill>
                  <a:srgbClr val="00FFFF"/>
                </a:solidFill>
                <a:latin typeface="Oswald"/>
                <a:ea typeface="Oswald"/>
                <a:cs typeface="Oswald"/>
                <a:sym typeface="Oswald"/>
              </a:rPr>
              <a:t>ЈЕЗИЧКА ИГРА: РЕЧИ ИСТОГ КОРЕНА</a:t>
            </a:r>
            <a:endParaRPr b="1" sz="1600">
              <a:solidFill>
                <a:srgbClr val="00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НАПИШИ СУПРОТНО ЗНАЧЕЊЕ РЕЧИ:</a:t>
            </a:r>
            <a:endParaRPr b="1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НОЋ-</a:t>
            </a:r>
            <a:endParaRPr b="1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МАЛО-</a:t>
            </a:r>
            <a:endParaRPr b="1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ВИСОКО-</a:t>
            </a:r>
            <a:endParaRPr b="1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КРАЋЕ-</a:t>
            </a:r>
            <a:endParaRPr b="1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sr">
                <a:solidFill>
                  <a:srgbClr val="00FFFF"/>
                </a:solidFill>
              </a:rPr>
              <a:t>ДАЛЕКО-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243725" y="1748125"/>
            <a:ext cx="3824000" cy="3294525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722775" y="2622175"/>
            <a:ext cx="2597100" cy="1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r>
              <a:rPr b="1" lang="sr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ИГРАТИ: игра, играчка...</a:t>
            </a:r>
            <a:endParaRPr b="1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 b="1">
              <a:solidFill>
                <a:srgbClr val="6AA84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endParaRPr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8379200" y="4899875"/>
            <a:ext cx="6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sr" sz="900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моравка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39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2500">
                <a:solidFill>
                  <a:srgbClr val="00FF00"/>
                </a:solidFill>
              </a:rPr>
              <a:t>НАПИШИ ПРИЧУ </a:t>
            </a:r>
            <a:r>
              <a:rPr b="1" lang="sr" sz="2500">
                <a:solidFill>
                  <a:srgbClr val="00FF00"/>
                </a:solidFill>
              </a:rPr>
              <a:t>ПО НИЗУ СЛИКА</a:t>
            </a:r>
            <a:endParaRPr b="1" sz="2500">
              <a:solidFill>
                <a:srgbClr val="00FF00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75" y="1254425"/>
            <a:ext cx="4318750" cy="35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4654025" y="209775"/>
            <a:ext cx="4397700" cy="48666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370425" y="745875"/>
            <a:ext cx="3135000" cy="3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★"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725" y="745875"/>
            <a:ext cx="3303825" cy="37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FFFF"/>
                </a:solidFill>
              </a:rPr>
              <a:t>НАПИШИ НАСЛОВ И КРАЋИ САСТАВ НА ОСНОВУ СЛИКЕ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10912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